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7" r:id="rId3"/>
    <p:sldId id="271" r:id="rId4"/>
    <p:sldId id="272" r:id="rId5"/>
    <p:sldId id="303" r:id="rId6"/>
    <p:sldId id="273" r:id="rId7"/>
    <p:sldId id="276" r:id="rId8"/>
    <p:sldId id="278" r:id="rId9"/>
    <p:sldId id="280" r:id="rId10"/>
    <p:sldId id="281" r:id="rId11"/>
    <p:sldId id="284" r:id="rId12"/>
    <p:sldId id="285" r:id="rId13"/>
    <p:sldId id="290" r:id="rId14"/>
    <p:sldId id="257" r:id="rId15"/>
    <p:sldId id="295" r:id="rId16"/>
    <p:sldId id="29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6" d="100"/>
        <a:sy n="96" d="100"/>
      </p:scale>
      <p:origin x="0" y="27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C8E72-33D5-4C05-87A6-C93C13BD8502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EEF06-06E5-4C0E-94F6-00DF33872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40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6B40B-1C52-43BF-838A-DA008E4A72E4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1B102-F499-4542-9D08-67A7362FC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9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2784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3459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347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729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3758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4179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4425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054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7461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4697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4498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845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88A8-BD8A-4037-8C7F-4C21288D28BC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8ED4-2E3F-4AF1-A78F-FFD386D0F7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88A8-BD8A-4037-8C7F-4C21288D28BC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8ED4-2E3F-4AF1-A78F-FFD386D0F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88A8-BD8A-4037-8C7F-4C21288D28BC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8ED4-2E3F-4AF1-A78F-FFD386D0F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88A8-BD8A-4037-8C7F-4C21288D28BC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8ED4-2E3F-4AF1-A78F-FFD386D0F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88A8-BD8A-4037-8C7F-4C21288D28BC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8ED4-2E3F-4AF1-A78F-FFD386D0F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88A8-BD8A-4037-8C7F-4C21288D28BC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8ED4-2E3F-4AF1-A78F-FFD386D0F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88A8-BD8A-4037-8C7F-4C21288D28BC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8ED4-2E3F-4AF1-A78F-FFD386D0F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88A8-BD8A-4037-8C7F-4C21288D28BC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8ED4-2E3F-4AF1-A78F-FFD386D0F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88A8-BD8A-4037-8C7F-4C21288D28BC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8ED4-2E3F-4AF1-A78F-FFD386D0F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88A8-BD8A-4037-8C7F-4C21288D28BC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8ED4-2E3F-4AF1-A78F-FFD386D0F7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1C988A8-BD8A-4037-8C7F-4C21288D28BC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CEE8ED4-2E3F-4AF1-A78F-FFD386D0F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C988A8-BD8A-4037-8C7F-4C21288D28BC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CEE8ED4-2E3F-4AF1-A78F-FFD386D0F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affiliates.allposters.com/link/redirect.asp?aid=455226&amp;c=c&amp;search=13208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Punnett Squares: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romosom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048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Multiple alleles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CA" sz="2800" dirty="0" smtClean="0"/>
              <a:t>In this pattern there is more than just two </a:t>
            </a:r>
            <a:r>
              <a:rPr lang="en-CA" sz="2800" dirty="0" smtClean="0">
                <a:solidFill>
                  <a:srgbClr val="FF3300"/>
                </a:solidFill>
              </a:rPr>
              <a:t>alleles</a:t>
            </a:r>
            <a:r>
              <a:rPr lang="en-CA" sz="2800" dirty="0" smtClean="0"/>
              <a:t> (3 or more)</a:t>
            </a:r>
            <a:endParaRPr lang="en-CA" sz="2800" b="1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sz="2800" dirty="0" smtClean="0"/>
              <a:t>Combinations of other patterns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CA" dirty="0" smtClean="0"/>
              <a:t>Ex. Some alleles behave in a dominant/recessive fashion while other alleles display a co-dominant or incomplete dominant relationship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sz="2800" dirty="0" smtClean="0"/>
              <a:t>This can lead to multiple phenotypes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Blood type is controlled by three alleles. A, B, O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O is recessive, two O alleles must be present for the person to have type O blood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A and B are </a:t>
            </a:r>
            <a:r>
              <a:rPr lang="en-US" sz="2800" dirty="0" err="1" smtClean="0">
                <a:solidFill>
                  <a:srgbClr val="FF0000"/>
                </a:solidFill>
              </a:rPr>
              <a:t>codominant</a:t>
            </a:r>
            <a:r>
              <a:rPr lang="en-US" sz="2800" dirty="0" smtClean="0"/>
              <a:t>. If a person receives an A allele and a B allele, their blood type is type AB </a:t>
            </a:r>
          </a:p>
          <a:p>
            <a:pPr lvl="1">
              <a:spcBef>
                <a:spcPct val="50000"/>
              </a:spcBef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type chart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05200" y="1447800"/>
          <a:ext cx="5257800" cy="4094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</a:tblGrid>
              <a:tr h="61983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PHENOTYPE</a:t>
                      </a:r>
                      <a:endParaRPr lang="en-US" sz="3200" dirty="0"/>
                    </a:p>
                  </a:txBody>
                  <a:tcPr marL="123444" marR="123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GENOTYPE</a:t>
                      </a:r>
                      <a:endParaRPr lang="en-US" sz="3200" dirty="0"/>
                    </a:p>
                  </a:txBody>
                  <a:tcPr marL="123444" marR="123444" anchor="ctr"/>
                </a:tc>
              </a:tr>
              <a:tr h="5607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</a:t>
                      </a:r>
                      <a:endParaRPr lang="en-US" sz="3200" dirty="0"/>
                    </a:p>
                  </a:txBody>
                  <a:tcPr marL="123444" marR="123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AA,   I</a:t>
                      </a:r>
                      <a:r>
                        <a:rPr lang="en-US" sz="3200" baseline="30000" dirty="0" smtClean="0"/>
                        <a:t>A</a:t>
                      </a:r>
                      <a:r>
                        <a:rPr lang="en-US" sz="3200" dirty="0" smtClean="0"/>
                        <a:t>I</a:t>
                      </a:r>
                      <a:r>
                        <a:rPr lang="en-US" sz="3200" baseline="30000" dirty="0" smtClean="0"/>
                        <a:t>A</a:t>
                      </a:r>
                      <a:endParaRPr lang="en-US" sz="3200" baseline="30000" dirty="0"/>
                    </a:p>
                  </a:txBody>
                  <a:tcPr marL="123444" marR="123444" anchor="ctr"/>
                </a:tc>
              </a:tr>
              <a:tr h="5607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</a:t>
                      </a:r>
                      <a:endParaRPr lang="en-US" sz="3200" dirty="0"/>
                    </a:p>
                  </a:txBody>
                  <a:tcPr marL="123444" marR="123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AO,   </a:t>
                      </a:r>
                      <a:r>
                        <a:rPr lang="en-US" sz="3200" dirty="0" err="1" smtClean="0"/>
                        <a:t>I</a:t>
                      </a:r>
                      <a:r>
                        <a:rPr lang="en-US" sz="3200" baseline="30000" dirty="0" err="1" smtClean="0"/>
                        <a:t>A</a:t>
                      </a:r>
                      <a:r>
                        <a:rPr lang="en-US" sz="3200" dirty="0" err="1" smtClean="0"/>
                        <a:t>i</a:t>
                      </a:r>
                      <a:endParaRPr lang="en-US" sz="3200" dirty="0"/>
                    </a:p>
                  </a:txBody>
                  <a:tcPr marL="123444" marR="123444" anchor="ctr"/>
                </a:tc>
              </a:tr>
              <a:tr h="5607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</a:t>
                      </a:r>
                      <a:endParaRPr lang="en-US" sz="3200" dirty="0"/>
                    </a:p>
                  </a:txBody>
                  <a:tcPr marL="123444" marR="123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BB,   I</a:t>
                      </a:r>
                      <a:r>
                        <a:rPr lang="en-US" sz="3200" baseline="30000" dirty="0" smtClean="0"/>
                        <a:t>B</a:t>
                      </a:r>
                      <a:r>
                        <a:rPr lang="en-US" sz="3200" dirty="0" smtClean="0"/>
                        <a:t>I</a:t>
                      </a:r>
                      <a:r>
                        <a:rPr lang="en-US" sz="3200" baseline="30000" dirty="0" smtClean="0"/>
                        <a:t>B</a:t>
                      </a:r>
                      <a:endParaRPr lang="en-US" sz="3200" baseline="30000" dirty="0"/>
                    </a:p>
                  </a:txBody>
                  <a:tcPr marL="123444" marR="123444" anchor="ctr"/>
                </a:tc>
              </a:tr>
              <a:tr h="5607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</a:t>
                      </a:r>
                      <a:endParaRPr lang="en-US" sz="3200" dirty="0"/>
                    </a:p>
                  </a:txBody>
                  <a:tcPr marL="123444" marR="123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BO,</a:t>
                      </a:r>
                      <a:r>
                        <a:rPr lang="en-US" sz="3200" baseline="0" dirty="0" smtClean="0"/>
                        <a:t>  </a:t>
                      </a:r>
                      <a:r>
                        <a:rPr lang="en-US" sz="3200" baseline="0" dirty="0" err="1" smtClean="0"/>
                        <a:t>I</a:t>
                      </a:r>
                      <a:r>
                        <a:rPr lang="en-US" sz="3200" baseline="30000" dirty="0" err="1" smtClean="0"/>
                        <a:t>B</a:t>
                      </a:r>
                      <a:r>
                        <a:rPr lang="en-US" sz="3200" baseline="0" dirty="0" err="1" smtClean="0"/>
                        <a:t>i</a:t>
                      </a:r>
                      <a:endParaRPr lang="en-US" sz="3200" dirty="0"/>
                    </a:p>
                  </a:txBody>
                  <a:tcPr marL="123444" marR="123444" anchor="ctr"/>
                </a:tc>
              </a:tr>
              <a:tr h="5607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AB</a:t>
                      </a:r>
                      <a:endParaRPr lang="en-US" sz="3200" dirty="0"/>
                    </a:p>
                  </a:txBody>
                  <a:tcPr marL="123444" marR="123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AB,   I</a:t>
                      </a:r>
                      <a:r>
                        <a:rPr lang="en-US" sz="3200" baseline="30000" dirty="0" smtClean="0"/>
                        <a:t>A</a:t>
                      </a:r>
                      <a:r>
                        <a:rPr lang="en-US" sz="3200" dirty="0" smtClean="0"/>
                        <a:t>I</a:t>
                      </a:r>
                      <a:r>
                        <a:rPr lang="en-US" sz="3200" baseline="30000" dirty="0" smtClean="0"/>
                        <a:t>B</a:t>
                      </a:r>
                      <a:endParaRPr lang="en-US" sz="3200" baseline="30000" dirty="0"/>
                    </a:p>
                  </a:txBody>
                  <a:tcPr marL="123444" marR="123444" anchor="ctr"/>
                </a:tc>
              </a:tr>
              <a:tr h="5607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</a:t>
                      </a:r>
                      <a:endParaRPr lang="en-US" sz="3200" dirty="0"/>
                    </a:p>
                  </a:txBody>
                  <a:tcPr marL="123444" marR="123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OO,  </a:t>
                      </a:r>
                      <a:r>
                        <a:rPr lang="en-US" sz="3200" baseline="0" dirty="0" smtClean="0"/>
                        <a:t> ii</a:t>
                      </a:r>
                      <a:endParaRPr lang="en-US" sz="3200" dirty="0"/>
                    </a:p>
                  </a:txBody>
                  <a:tcPr marL="123444" marR="123444" anchor="ctr"/>
                </a:tc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60198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Blood type AB is an example of </a:t>
            </a:r>
            <a:r>
              <a:rPr lang="en-US" sz="2800" dirty="0" err="1"/>
              <a:t>codominance</a:t>
            </a:r>
            <a:r>
              <a:rPr lang="en-US" sz="2800" dirty="0"/>
              <a:t> in </a:t>
            </a:r>
            <a:r>
              <a:rPr lang="en-US" sz="2800" dirty="0" smtClean="0"/>
              <a:t>humans.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28600" y="1676400"/>
            <a:ext cx="320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ea typeface="Batang" pitchFamily="18" charset="-127"/>
              </a:rPr>
              <a:t> I</a:t>
            </a:r>
            <a:r>
              <a:rPr lang="en-US" sz="2400" dirty="0" smtClean="0">
                <a:ea typeface="Batang" pitchFamily="18" charset="-127"/>
              </a:rPr>
              <a:t> used with A and B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ea typeface="Batang" pitchFamily="18" charset="-127"/>
              </a:rPr>
              <a:t> </a:t>
            </a:r>
            <a:r>
              <a:rPr lang="en-US" sz="2400" b="1" dirty="0" err="1" smtClean="0">
                <a:ea typeface="Batang" pitchFamily="18" charset="-127"/>
              </a:rPr>
              <a:t>i</a:t>
            </a:r>
            <a:r>
              <a:rPr lang="en-US" sz="2400" dirty="0" smtClean="0">
                <a:ea typeface="Batang" pitchFamily="18" charset="-127"/>
              </a:rPr>
              <a:t> used with O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ea typeface="Batang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ea typeface="Batang" pitchFamily="18" charset="-127"/>
              </a:rPr>
              <a:t> A and B are dominant over O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ea typeface="Batang" pitchFamily="18" charset="-127"/>
              </a:rPr>
              <a:t> A and B are </a:t>
            </a:r>
            <a:r>
              <a:rPr lang="en-US" sz="2400" b="1" dirty="0" err="1" smtClean="0">
                <a:ea typeface="Batang" pitchFamily="18" charset="-127"/>
              </a:rPr>
              <a:t>codominant</a:t>
            </a:r>
            <a:endParaRPr lang="en-US" sz="2400" b="1" dirty="0" smtClean="0">
              <a:ea typeface="Batang" pitchFamily="18" charset="-127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ea typeface="Batang" pitchFamily="18" charset="-127"/>
            </a:endParaRPr>
          </a:p>
          <a:p>
            <a:r>
              <a:rPr lang="en-US" sz="2400" dirty="0" smtClean="0">
                <a:ea typeface="Batang" pitchFamily="18" charset="-127"/>
              </a:rPr>
              <a:t>Example: </a:t>
            </a:r>
          </a:p>
          <a:p>
            <a:r>
              <a:rPr lang="en-US" sz="2400" dirty="0" smtClean="0">
                <a:ea typeface="Batang" pitchFamily="18" charset="-127"/>
              </a:rPr>
              <a:t>Genotype:   AA is I</a:t>
            </a:r>
            <a:r>
              <a:rPr lang="en-US" sz="2400" baseline="30000" dirty="0" smtClean="0">
                <a:ea typeface="Batang" pitchFamily="18" charset="-127"/>
              </a:rPr>
              <a:t>A</a:t>
            </a:r>
            <a:r>
              <a:rPr lang="en-US" sz="2400" dirty="0" smtClean="0">
                <a:ea typeface="Batang" pitchFamily="18" charset="-127"/>
              </a:rPr>
              <a:t>I</a:t>
            </a:r>
            <a:r>
              <a:rPr lang="en-US" sz="2400" baseline="30000" dirty="0" smtClean="0">
                <a:ea typeface="Batang" pitchFamily="18" charset="-127"/>
              </a:rPr>
              <a:t>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Type Punnett Square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Draw a </a:t>
            </a:r>
            <a:r>
              <a:rPr lang="en-US" dirty="0" err="1" smtClean="0"/>
              <a:t>Punnett</a:t>
            </a:r>
            <a:r>
              <a:rPr lang="en-US" smtClean="0"/>
              <a:t> square showing all the possible genotypes for the offspring produced by a type “O” mother and a Type “AB” father.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4267200"/>
            <a:ext cx="3006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Cross: ii x I</a:t>
            </a:r>
            <a:r>
              <a:rPr lang="en-US" sz="3600" baseline="30000"/>
              <a:t>A</a:t>
            </a:r>
            <a:r>
              <a:rPr lang="en-US" sz="3600"/>
              <a:t>I</a:t>
            </a:r>
            <a:r>
              <a:rPr lang="en-US" sz="3600" baseline="30000"/>
              <a:t>B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38800" y="4191000"/>
          <a:ext cx="228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/>
                        <a:t>I</a:t>
                      </a:r>
                      <a:r>
                        <a:rPr lang="en-US" sz="3200" b="1" baseline="30000" dirty="0" err="1" smtClean="0"/>
                        <a:t>A</a:t>
                      </a:r>
                      <a:r>
                        <a:rPr lang="en-US" sz="3200" b="1" dirty="0" err="1" smtClean="0"/>
                        <a:t>i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/>
                        <a:t>I</a:t>
                      </a:r>
                      <a:r>
                        <a:rPr lang="en-US" sz="3200" b="1" baseline="30000" dirty="0" err="1" smtClean="0"/>
                        <a:t>A</a:t>
                      </a:r>
                      <a:r>
                        <a:rPr lang="en-US" sz="3200" b="1" dirty="0" err="1" smtClean="0"/>
                        <a:t>i</a:t>
                      </a:r>
                      <a:endParaRPr lang="en-US" sz="3200" b="1" dirty="0"/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/>
                        <a:t>I</a:t>
                      </a:r>
                      <a:r>
                        <a:rPr lang="en-US" sz="3200" b="1" baseline="30000" dirty="0" err="1" smtClean="0"/>
                        <a:t>B</a:t>
                      </a:r>
                      <a:r>
                        <a:rPr lang="en-US" sz="3200" b="1" dirty="0" err="1" smtClean="0"/>
                        <a:t>i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/>
                        <a:t>I</a:t>
                      </a:r>
                      <a:r>
                        <a:rPr lang="en-US" sz="3200" b="1" baseline="30000" dirty="0" err="1" smtClean="0"/>
                        <a:t>B</a:t>
                      </a:r>
                      <a:r>
                        <a:rPr lang="en-US" sz="3200" b="1" dirty="0" err="1" smtClean="0"/>
                        <a:t>i</a:t>
                      </a:r>
                      <a:endParaRPr lang="en-US" sz="3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62800" y="3657600"/>
            <a:ext cx="298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i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0" y="3657600"/>
            <a:ext cx="298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i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05400" y="4572000"/>
            <a:ext cx="495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I</a:t>
            </a:r>
            <a:r>
              <a:rPr lang="en-US" sz="3200" b="1" baseline="30000"/>
              <a:t>A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05400" y="5562600"/>
            <a:ext cx="495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I</a:t>
            </a:r>
            <a:r>
              <a:rPr lang="en-US" sz="3200" b="1" baseline="3000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Multiple Genes:  Polygenic traits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267200" cy="4602163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CA" dirty="0" smtClean="0"/>
              <a:t>In this pattern, there is more than </a:t>
            </a:r>
            <a:r>
              <a:rPr lang="en-CA" dirty="0" smtClean="0">
                <a:solidFill>
                  <a:srgbClr val="FF3300"/>
                </a:solidFill>
              </a:rPr>
              <a:t>one gene</a:t>
            </a:r>
            <a:r>
              <a:rPr lang="en-CA" dirty="0" smtClean="0"/>
              <a:t> responsible for a single trait.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dirty="0" smtClean="0"/>
              <a:t>Makes it possible for a wide range of genotypes and phenotypes.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Phenotype is produced by the interaction of more than one pair of alleles.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" name="Content Placeholder 3" descr="eye 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143000"/>
            <a:ext cx="3393351" cy="2281881"/>
          </a:xfrm>
          <a:prstGeom prst="rect">
            <a:avLst/>
          </a:prstGeom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562600" y="3657600"/>
            <a:ext cx="2819400" cy="3200400"/>
            <a:chOff x="1035" y="1335"/>
            <a:chExt cx="7950" cy="7185"/>
          </a:xfrm>
        </p:grpSpPr>
        <p:pic>
          <p:nvPicPr>
            <p:cNvPr id="6" name="Picture 9" descr="red hair.bmp"/>
            <p:cNvPicPr>
              <a:picLocks noChangeAspect="1" noChangeArrowheads="1"/>
            </p:cNvPicPr>
            <p:nvPr/>
          </p:nvPicPr>
          <p:blipFill>
            <a:blip r:embed="rId4" cstate="print"/>
            <a:srcRect l="41563" b="39940"/>
            <a:stretch>
              <a:fillRect/>
            </a:stretch>
          </p:blipFill>
          <p:spPr bwMode="auto">
            <a:xfrm>
              <a:off x="5895" y="5745"/>
              <a:ext cx="1800" cy="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1" descr="dating-latin-women-05.jpg"/>
            <p:cNvPicPr>
              <a:picLocks noChangeAspect="1" noChangeArrowheads="1"/>
            </p:cNvPicPr>
            <p:nvPr/>
          </p:nvPicPr>
          <p:blipFill>
            <a:blip r:embed="rId5" cstate="print"/>
            <a:srcRect l="15117" r="12735" b="37112"/>
            <a:stretch>
              <a:fillRect/>
            </a:stretch>
          </p:blipFill>
          <p:spPr bwMode="auto">
            <a:xfrm>
              <a:off x="7305" y="4755"/>
              <a:ext cx="1575" cy="1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" descr="asian hair.jpg"/>
            <p:cNvPicPr>
              <a:picLocks noChangeAspect="1" noChangeArrowheads="1"/>
            </p:cNvPicPr>
            <p:nvPr/>
          </p:nvPicPr>
          <p:blipFill>
            <a:blip r:embed="rId6" cstate="print"/>
            <a:srcRect l="29713" r="16000" b="22433"/>
            <a:stretch>
              <a:fillRect/>
            </a:stretch>
          </p:blipFill>
          <p:spPr bwMode="auto">
            <a:xfrm>
              <a:off x="2865" y="1335"/>
              <a:ext cx="2026" cy="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blonde_hair_01.jpg"/>
            <p:cNvPicPr>
              <a:picLocks noChangeAspect="1" noChangeArrowheads="1"/>
            </p:cNvPicPr>
            <p:nvPr/>
          </p:nvPicPr>
          <p:blipFill>
            <a:blip r:embed="rId7" cstate="print"/>
            <a:srcRect l="5103" t="4561" r="7143" b="5263"/>
            <a:stretch>
              <a:fillRect/>
            </a:stretch>
          </p:blipFill>
          <p:spPr bwMode="auto">
            <a:xfrm>
              <a:off x="4380" y="2265"/>
              <a:ext cx="1965" cy="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 descr="brown hair.jpg"/>
            <p:cNvPicPr>
              <a:picLocks noChangeAspect="1" noChangeArrowheads="1"/>
            </p:cNvPicPr>
            <p:nvPr/>
          </p:nvPicPr>
          <p:blipFill>
            <a:blip r:embed="rId8" cstate="print"/>
            <a:srcRect b="24373"/>
            <a:stretch>
              <a:fillRect/>
            </a:stretch>
          </p:blipFill>
          <p:spPr bwMode="auto">
            <a:xfrm>
              <a:off x="5580" y="3795"/>
              <a:ext cx="1845" cy="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light brown hair.jpg"/>
            <p:cNvPicPr>
              <a:picLocks noChangeAspect="1" noChangeArrowheads="1"/>
            </p:cNvPicPr>
            <p:nvPr/>
          </p:nvPicPr>
          <p:blipFill>
            <a:blip r:embed="rId9" cstate="print"/>
            <a:srcRect l="12093" t="5679" r="3743" b="32767"/>
            <a:stretch>
              <a:fillRect/>
            </a:stretch>
          </p:blipFill>
          <p:spPr bwMode="auto">
            <a:xfrm>
              <a:off x="7125" y="2835"/>
              <a:ext cx="1860" cy="2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r hair.jpg"/>
            <p:cNvPicPr>
              <a:picLocks noChangeAspect="1" noChangeArrowheads="1"/>
            </p:cNvPicPr>
            <p:nvPr/>
          </p:nvPicPr>
          <p:blipFill>
            <a:blip r:embed="rId10" cstate="print"/>
            <a:srcRect l="5389" r="14371"/>
            <a:stretch>
              <a:fillRect/>
            </a:stretch>
          </p:blipFill>
          <p:spPr bwMode="auto">
            <a:xfrm>
              <a:off x="6000" y="1440"/>
              <a:ext cx="1620" cy="2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0" descr="surfer blonde.jpg"/>
            <p:cNvPicPr>
              <a:picLocks noChangeAspect="1" noChangeArrowheads="1"/>
            </p:cNvPicPr>
            <p:nvPr/>
          </p:nvPicPr>
          <p:blipFill>
            <a:blip r:embed="rId11" cstate="print"/>
            <a:srcRect t="22845" r="33708" b="18352"/>
            <a:stretch>
              <a:fillRect/>
            </a:stretch>
          </p:blipFill>
          <p:spPr bwMode="auto">
            <a:xfrm>
              <a:off x="4380" y="5310"/>
              <a:ext cx="1770" cy="2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0" descr="a-brown-hair-getty-.jpg"/>
            <p:cNvPicPr>
              <a:picLocks noChangeAspect="1" noChangeArrowheads="1"/>
            </p:cNvPicPr>
            <p:nvPr/>
          </p:nvPicPr>
          <p:blipFill>
            <a:blip r:embed="rId12" cstate="print"/>
            <a:srcRect r="16257"/>
            <a:stretch>
              <a:fillRect/>
            </a:stretch>
          </p:blipFill>
          <p:spPr bwMode="auto">
            <a:xfrm>
              <a:off x="1470" y="1440"/>
              <a:ext cx="1800" cy="3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 descr="black_hair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55" y="3585"/>
              <a:ext cx="2175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" descr="dark brown hair.jpg"/>
            <p:cNvPicPr>
              <a:picLocks noChangeAspect="1" noChangeArrowheads="1"/>
            </p:cNvPicPr>
            <p:nvPr/>
          </p:nvPicPr>
          <p:blipFill>
            <a:blip r:embed="rId14" cstate="print"/>
            <a:srcRect l="9525" t="3645" r="14880" b="10686"/>
            <a:stretch>
              <a:fillRect/>
            </a:stretch>
          </p:blipFill>
          <p:spPr bwMode="auto">
            <a:xfrm>
              <a:off x="3660" y="4725"/>
              <a:ext cx="1485" cy="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2" descr="man hair.jpg"/>
            <p:cNvPicPr>
              <a:picLocks noChangeAspect="1" noChangeArrowheads="1"/>
            </p:cNvPicPr>
            <p:nvPr/>
          </p:nvPicPr>
          <p:blipFill>
            <a:blip r:embed="rId15" cstate="print"/>
            <a:srcRect l="11584" t="7216" r="10976" b="4639"/>
            <a:stretch>
              <a:fillRect/>
            </a:stretch>
          </p:blipFill>
          <p:spPr bwMode="auto">
            <a:xfrm>
              <a:off x="2130" y="5745"/>
              <a:ext cx="1905" cy="2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red brown hair.jpg"/>
            <p:cNvPicPr>
              <a:picLocks noChangeAspect="1" noChangeArrowheads="1"/>
            </p:cNvPicPr>
            <p:nvPr/>
          </p:nvPicPr>
          <p:blipFill>
            <a:blip r:embed="rId16" cstate="print"/>
            <a:srcRect l="18652" r="14726" b="12151"/>
            <a:stretch>
              <a:fillRect/>
            </a:stretch>
          </p:blipFill>
          <p:spPr bwMode="auto">
            <a:xfrm>
              <a:off x="1035" y="4620"/>
              <a:ext cx="1425" cy="2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offspring gender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5191"/>
            <a:ext cx="4495800" cy="46256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Females have two X chromosomes.</a:t>
            </a:r>
          </a:p>
          <a:p>
            <a:r>
              <a:rPr lang="en-US" dirty="0" smtClean="0"/>
              <a:t>Males have one X chromosome and one Y chromosome.</a:t>
            </a:r>
          </a:p>
          <a:p>
            <a:r>
              <a:rPr lang="en-US" dirty="0" smtClean="0"/>
              <a:t>Every newborn has a 50% chance of being female and a 50% chance being male</a:t>
            </a:r>
          </a:p>
          <a:p>
            <a:r>
              <a:rPr lang="en-US" dirty="0" smtClean="0"/>
              <a:t>Males determine the sex of the offspring. (Whether you get the X or Y from your dad determines your gender as you will always get an X from your mom.)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324600" y="2743200"/>
          <a:ext cx="2057400" cy="19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</a:tblGrid>
              <a:tr h="9931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XX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XY</a:t>
                      </a:r>
                      <a:endParaRPr lang="en-US" sz="3200" dirty="0"/>
                    </a:p>
                  </a:txBody>
                  <a:tcPr anchor="ctr"/>
                </a:tc>
              </a:tr>
              <a:tr h="9931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XX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XY</a:t>
                      </a:r>
                      <a:endParaRPr lang="en-US" sz="3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7620000" y="2133600"/>
            <a:ext cx="420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Y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6629400" y="2133600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5791200" y="3048000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5791200" y="3962400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Sex-Linked traits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X chromosome contains many genes, whereas the Y chromosome contains only a few genes.</a:t>
            </a:r>
          </a:p>
          <a:p>
            <a:endParaRPr lang="en-US" dirty="0" smtClean="0"/>
          </a:p>
          <a:p>
            <a:r>
              <a:rPr lang="en-US" b="1" dirty="0" smtClean="0"/>
              <a:t>Sex-linked genes</a:t>
            </a:r>
            <a:r>
              <a:rPr lang="en-US" dirty="0" smtClean="0"/>
              <a:t>: genes located on </a:t>
            </a:r>
            <a:r>
              <a:rPr lang="en-US" i="1" dirty="0" smtClean="0">
                <a:solidFill>
                  <a:srgbClr val="FF0000"/>
                </a:solidFill>
              </a:rPr>
              <a:t>one</a:t>
            </a:r>
            <a:r>
              <a:rPr lang="en-US" dirty="0" smtClean="0"/>
              <a:t> of the sex chromosomes (X or Y) but not the other. </a:t>
            </a:r>
          </a:p>
          <a:p>
            <a:endParaRPr lang="en-US" dirty="0" smtClean="0"/>
          </a:p>
          <a:p>
            <a:r>
              <a:rPr lang="en-US" dirty="0" smtClean="0"/>
              <a:t>Most sex-linked genes are </a:t>
            </a:r>
            <a:r>
              <a:rPr lang="en-US" b="1" dirty="0" smtClean="0"/>
              <a:t>X-linked genes.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Examples of sex-linked traits: </a:t>
            </a:r>
            <a:br>
              <a:rPr lang="en-US" smtClean="0"/>
            </a:br>
            <a:r>
              <a:rPr lang="en-US" sz="6000" b="1" smtClean="0"/>
              <a:t>X-linked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Colorblindness: more common in males than females</a:t>
            </a:r>
          </a:p>
          <a:p>
            <a:endParaRPr lang="en-US" dirty="0" smtClean="0"/>
          </a:p>
          <a:p>
            <a:r>
              <a:rPr lang="en-US" dirty="0" smtClean="0"/>
              <a:t>Hemophilia: more common in males than females</a:t>
            </a:r>
          </a:p>
          <a:p>
            <a:endParaRPr lang="en-US" dirty="0" smtClean="0"/>
          </a:p>
          <a:p>
            <a:pPr algn="ctr">
              <a:buFont typeface="Arial" charset="0"/>
              <a:buNone/>
            </a:pPr>
            <a:r>
              <a:rPr lang="en-US" b="1" dirty="0" smtClean="0"/>
              <a:t>Both Colorblindness and Hemophilia are recessive traits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 descr="http://270c81.medialib.glogster.com/media/3a/3a059821586a41cd7dd0d010fb6152876a0ad627e9792d151999734a0e48cb3d/colorblind-cross-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81200"/>
            <a:ext cx="3930356" cy="4445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CA" sz="4800" dirty="0" smtClean="0"/>
              <a:t>Genes can be inherited based on various patterns</a:t>
            </a:r>
            <a:br>
              <a:rPr lang="en-CA" sz="48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CA" dirty="0" smtClean="0"/>
              <a:t>Mendel’s Dominance vs. Recessive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dirty="0" smtClean="0"/>
              <a:t>Incomplete dominance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dirty="0" smtClean="0"/>
              <a:t>Co-dominance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dirty="0" smtClean="0"/>
              <a:t>Multiple alleles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dirty="0" smtClean="0"/>
              <a:t>Multiple genes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Complete Dominance - Mendel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115" t="15154" r="33190" b="44440"/>
          <a:stretch>
            <a:fillRect/>
          </a:stretch>
        </p:blipFill>
        <p:spPr>
          <a:xfrm>
            <a:off x="1905000" y="4572000"/>
            <a:ext cx="4267200" cy="1905000"/>
          </a:xfr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1752600"/>
            <a:ext cx="8305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CA" sz="3200" dirty="0" smtClean="0"/>
              <a:t>In this pattern one allele is designated </a:t>
            </a:r>
            <a:r>
              <a:rPr lang="en-CA" sz="3200" b="1" dirty="0" smtClean="0">
                <a:solidFill>
                  <a:srgbClr val="FF3300"/>
                </a:solidFill>
              </a:rPr>
              <a:t>DOMINANT</a:t>
            </a:r>
            <a:r>
              <a:rPr lang="en-CA" sz="3200" dirty="0" smtClean="0">
                <a:solidFill>
                  <a:srgbClr val="FF3300"/>
                </a:solidFill>
              </a:rPr>
              <a:t> </a:t>
            </a:r>
            <a:r>
              <a:rPr lang="en-CA" sz="3200" dirty="0" smtClean="0"/>
              <a:t>while the other is </a:t>
            </a:r>
            <a:r>
              <a:rPr lang="en-CA" sz="3200" b="1" dirty="0" smtClean="0">
                <a:solidFill>
                  <a:srgbClr val="FF3300"/>
                </a:solidFill>
              </a:rPr>
              <a:t>recessive</a:t>
            </a: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CA" sz="3200" dirty="0" smtClean="0"/>
              <a:t>It only takes the presence or absence of </a:t>
            </a:r>
            <a:r>
              <a:rPr lang="en-CA" sz="3200" dirty="0" smtClean="0">
                <a:solidFill>
                  <a:srgbClr val="FF3300"/>
                </a:solidFill>
              </a:rPr>
              <a:t>the dominant allele</a:t>
            </a:r>
            <a:r>
              <a:rPr lang="en-CA" sz="3200" dirty="0" smtClean="0"/>
              <a:t> to determine the phenotype</a:t>
            </a:r>
          </a:p>
          <a:p>
            <a:pPr>
              <a:buFont typeface="Arial" charset="0"/>
              <a:buChar char="•"/>
            </a:pPr>
            <a:r>
              <a:rPr lang="en-CA" sz="3200" dirty="0"/>
              <a:t> </a:t>
            </a:r>
            <a:r>
              <a:rPr lang="en-CA" sz="3200" dirty="0" smtClean="0"/>
              <a:t>There are only two possible phenotypes</a:t>
            </a:r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Incomplete Dominance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CA" sz="2800" dirty="0" smtClean="0"/>
              <a:t>In this pattern neither allele is considered recessive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sz="2800" dirty="0" smtClean="0"/>
              <a:t>Heterozygous conditions produce a </a:t>
            </a:r>
            <a:r>
              <a:rPr lang="en-CA" sz="2800" dirty="0" smtClean="0">
                <a:solidFill>
                  <a:srgbClr val="FF3300"/>
                </a:solidFill>
              </a:rPr>
              <a:t>blend</a:t>
            </a:r>
            <a:r>
              <a:rPr lang="en-CA" sz="2800" dirty="0" smtClean="0"/>
              <a:t> of the two traits creating a third phenotype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Organisms with two different phenotypes produce offspring with a </a:t>
            </a:r>
            <a:r>
              <a:rPr lang="en-US" sz="2800" b="1" u="sng" dirty="0" smtClean="0"/>
              <a:t>third</a:t>
            </a:r>
            <a:r>
              <a:rPr lang="en-US" sz="2800" dirty="0" smtClean="0"/>
              <a:t> phenotype that is a </a:t>
            </a:r>
            <a:r>
              <a:rPr lang="en-US" sz="2800" b="1" u="sng" dirty="0" smtClean="0"/>
              <a:t>blending</a:t>
            </a:r>
            <a:r>
              <a:rPr lang="en-US" sz="2800" dirty="0" smtClean="0"/>
              <a:t> of the parents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5111" t="56361" r="35111" b="21371"/>
          <a:stretch>
            <a:fillRect/>
          </a:stretch>
        </p:blipFill>
        <p:spPr bwMode="auto">
          <a:xfrm>
            <a:off x="1524000" y="4953000"/>
            <a:ext cx="426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343400" cy="462560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In flowers, petal color demonstrates incomplete dominance.  Red results when a flower has homozygous dominant alleles for the trait.  White results when a flower has homozygous recessive alleles for the trait.  A flower that is heterozygous for this trait will be pink.</a:t>
            </a:r>
            <a:endParaRPr lang="en-US" sz="1800" dirty="0"/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457200" y="3886200"/>
            <a:ext cx="65509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Cross a Homozygous Red Flower and a Homozygous White Flower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22"/>
          <p:cNvGraphicFramePr>
            <a:graphicFrameLocks noGrp="1"/>
          </p:cNvGraphicFramePr>
          <p:nvPr/>
        </p:nvGraphicFramePr>
        <p:xfrm>
          <a:off x="1219200" y="4572000"/>
          <a:ext cx="3048000" cy="2071624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Rr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752600" y="411480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R                  </a:t>
            </a:r>
            <a:r>
              <a:rPr lang="en-US" sz="2800" dirty="0" err="1"/>
              <a:t>R</a:t>
            </a:r>
            <a:endParaRPr lang="en-US" sz="2800" dirty="0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914400" y="4876800"/>
            <a:ext cx="28725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r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9600" y="47244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Genotypic Ratio:  100%  </a:t>
            </a:r>
            <a:r>
              <a:rPr lang="en-US" sz="2000" dirty="0" err="1" smtClean="0"/>
              <a:t>Rr</a:t>
            </a:r>
            <a:endParaRPr lang="en-US" sz="2000" dirty="0" smtClean="0"/>
          </a:p>
          <a:p>
            <a:pPr>
              <a:spcBef>
                <a:spcPct val="50000"/>
              </a:spcBef>
            </a:pPr>
            <a:endParaRPr lang="en-US" sz="2000" dirty="0" smtClean="0"/>
          </a:p>
          <a:p>
            <a:pPr>
              <a:spcBef>
                <a:spcPct val="50000"/>
              </a:spcBef>
            </a:pPr>
            <a:r>
              <a:rPr lang="en-US" sz="2000" dirty="0" smtClean="0"/>
              <a:t>Phenotypic Ratio:  100% pink flowers</a:t>
            </a:r>
            <a:endParaRPr lang="en-US" sz="20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4998" y="1219200"/>
            <a:ext cx="410900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Incomplete Dominance</a:t>
            </a:r>
          </a:p>
        </p:txBody>
      </p:sp>
      <p:pic>
        <p:nvPicPr>
          <p:cNvPr id="53250" name="Picture 2" descr="http://www.bio.georgiasouthern.edu/bio-home/harvey/lect/images/incomdom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0" y="2101056"/>
            <a:ext cx="4762500" cy="367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Codominance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191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CA" sz="2800" dirty="0" smtClean="0"/>
              <a:t>In this pattern much like incomplete dominance, neither </a:t>
            </a:r>
            <a:r>
              <a:rPr lang="en-CA" sz="2800" dirty="0" smtClean="0">
                <a:solidFill>
                  <a:srgbClr val="FF3300"/>
                </a:solidFill>
              </a:rPr>
              <a:t>allele</a:t>
            </a:r>
            <a:r>
              <a:rPr lang="en-CA" sz="2800" dirty="0" smtClean="0"/>
              <a:t> is considered recessive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A cross between organisms with two different phenotypes produces offspring with a </a:t>
            </a:r>
            <a:r>
              <a:rPr lang="en-US" sz="2800" u="sng" dirty="0" smtClean="0">
                <a:solidFill>
                  <a:srgbClr val="FF0000"/>
                </a:solidFill>
              </a:rPr>
              <a:t>third</a:t>
            </a:r>
            <a:r>
              <a:rPr lang="en-US" sz="2800" dirty="0" smtClean="0"/>
              <a:t> phenotype in which both of the parental traits appear </a:t>
            </a:r>
            <a:r>
              <a:rPr lang="en-US" sz="2800" u="sng" dirty="0" smtClean="0">
                <a:solidFill>
                  <a:srgbClr val="FF0000"/>
                </a:solidFill>
              </a:rPr>
              <a:t>together</a:t>
            </a:r>
            <a:r>
              <a:rPr lang="en-US" sz="2800" dirty="0" smtClean="0"/>
              <a:t>. 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Third phenotype will show </a:t>
            </a:r>
            <a:r>
              <a:rPr lang="en-US" sz="2800" b="1" dirty="0" smtClean="0"/>
              <a:t>both</a:t>
            </a:r>
            <a:r>
              <a:rPr lang="en-US" sz="2800" dirty="0" smtClean="0"/>
              <a:t> </a:t>
            </a:r>
            <a:r>
              <a:rPr lang="en-US" sz="2800" b="1" dirty="0" smtClean="0"/>
              <a:t>parental phenotypes simultaneously</a:t>
            </a:r>
            <a:r>
              <a:rPr lang="en-US" sz="2800" dirty="0" smtClean="0"/>
              <a:t> (at the same time)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5111" t="78629" r="34222"/>
          <a:stretch>
            <a:fillRect/>
          </a:stretch>
        </p:blipFill>
        <p:spPr bwMode="auto">
          <a:xfrm>
            <a:off x="1676400" y="5486400"/>
            <a:ext cx="43434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Codominance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906963"/>
          </a:xfrm>
        </p:spPr>
        <p:txBody>
          <a:bodyPr/>
          <a:lstStyle/>
          <a:p>
            <a:pPr eaLnBrk="1" hangingPunct="1"/>
            <a:r>
              <a:rPr lang="en-US" b="1" dirty="0" smtClean="0"/>
              <a:t>If you cross a red flower with a white flower:</a:t>
            </a:r>
            <a:endParaRPr lang="en-US" dirty="0" smtClean="0"/>
          </a:p>
          <a:p>
            <a:pPr lvl="2" eaLnBrk="1" hangingPunct="1"/>
            <a:r>
              <a:rPr lang="en-US" b="1" dirty="0" smtClean="0"/>
              <a:t>RR X WW (Red  X  White)</a:t>
            </a:r>
          </a:p>
          <a:p>
            <a:pPr eaLnBrk="1" hangingPunct="1"/>
            <a:endParaRPr lang="en-US" b="1" dirty="0" smtClean="0"/>
          </a:p>
          <a:p>
            <a:pPr eaLnBrk="1" hangingPunct="1"/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867400" y="3048000"/>
          <a:ext cx="236220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/>
                <a:gridCol w="1181100"/>
              </a:tblGrid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RW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Red/White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RW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Red/White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RW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Red/White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RW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Red/White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67400" y="25146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b="1" dirty="0">
                <a:latin typeface="Calibri" pitchFamily="34" charset="0"/>
              </a:rPr>
              <a:t>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57800" y="42672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b="1" dirty="0">
                <a:latin typeface="Calibri" pitchFamily="34" charset="0"/>
              </a:rPr>
              <a:t>W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39000" y="25146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b="1" dirty="0" smtClean="0">
                <a:latin typeface="Calibri" pitchFamily="34" charset="0"/>
              </a:rPr>
              <a:t>R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81600" y="32766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b="1" dirty="0">
                <a:latin typeface="Calibri" pitchFamily="34" charset="0"/>
              </a:rPr>
              <a:t>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3352800"/>
            <a:ext cx="4800600" cy="2123658"/>
          </a:xfrm>
          <a:prstGeom prst="rect">
            <a:avLst/>
          </a:prstGeom>
          <a:noFill/>
          <a:ln>
            <a:solidFill>
              <a:schemeClr val="tx1">
                <a:alpha val="67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 = allele for red flowers </a:t>
            </a:r>
            <a:br>
              <a:rPr lang="en-US" sz="2400" dirty="0" smtClean="0"/>
            </a:br>
            <a:r>
              <a:rPr lang="en-US" sz="2400" dirty="0" smtClean="0"/>
              <a:t>W = allele for white flowers </a:t>
            </a:r>
          </a:p>
          <a:p>
            <a:endParaRPr lang="en-US" dirty="0" smtClean="0"/>
          </a:p>
          <a:p>
            <a:r>
              <a:rPr lang="en-US" sz="2400" dirty="0" smtClean="0"/>
              <a:t>Red x White ---&gt; red &amp; white mixed </a:t>
            </a:r>
            <a:br>
              <a:rPr lang="en-US" sz="2400" dirty="0" smtClean="0"/>
            </a:br>
            <a:r>
              <a:rPr lang="en-US" sz="2400" dirty="0" smtClean="0"/>
              <a:t>RR x WW ---&gt; 100% RW</a:t>
            </a:r>
          </a:p>
          <a:p>
            <a:endParaRPr lang="en-US" dirty="0"/>
          </a:p>
        </p:txBody>
      </p:sp>
      <p:pic>
        <p:nvPicPr>
          <p:cNvPr id="25603" name="Picture 3" descr="http://t0.gstatic.com/images?q=tbn:ANd9GcSwLPhhSmoxaCsOJwAHlHGogZa17PMDqodFtoy_8wSvIEi0nzW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9530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it?! </a:t>
            </a:r>
          </a:p>
        </p:txBody>
      </p:sp>
      <p:pic>
        <p:nvPicPr>
          <p:cNvPr id="6" name="Content Placeholder 5" descr="speckled chicke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7236"/>
          <a:stretch>
            <a:fillRect/>
          </a:stretch>
        </p:blipFill>
        <p:spPr>
          <a:xfrm>
            <a:off x="6324600" y="990600"/>
            <a:ext cx="2595563" cy="2971800"/>
          </a:xfrm>
        </p:spPr>
      </p:pic>
      <p:pic>
        <p:nvPicPr>
          <p:cNvPr id="4" name="Picture 5" descr="psbut"/>
          <p:cNvPicPr>
            <a:picLocks noChangeAspect="1" noChangeArrowheads="1"/>
          </p:cNvPicPr>
          <p:nvPr/>
        </p:nvPicPr>
        <p:blipFill>
          <a:blip r:embed="rId4" cstate="print"/>
          <a:srcRect l="3241" b="27777"/>
          <a:stretch>
            <a:fillRect/>
          </a:stretch>
        </p:blipFill>
        <p:spPr bwMode="auto">
          <a:xfrm>
            <a:off x="0" y="1371600"/>
            <a:ext cx="2808288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allposters1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1447800"/>
            <a:ext cx="24161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2895600" y="2209800"/>
            <a:ext cx="5397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latin typeface="Calibri" pitchFamily="34" charset="0"/>
              </a:rPr>
              <a:t>+</a:t>
            </a: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5867400" y="2286000"/>
            <a:ext cx="5397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latin typeface="Calibri" pitchFamily="34" charset="0"/>
              </a:rPr>
              <a:t>=</a:t>
            </a:r>
          </a:p>
        </p:txBody>
      </p:sp>
      <p:sp>
        <p:nvSpPr>
          <p:cNvPr id="9" name="Picture 8" descr="black-cat.jpg"/>
          <p:cNvSpPr>
            <a:spLocks noChangeAspect="1"/>
          </p:cNvSpPr>
          <p:nvPr/>
        </p:nvSpPr>
        <p:spPr bwMode="auto">
          <a:xfrm>
            <a:off x="3429000" y="3886200"/>
            <a:ext cx="22415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9" descr="cat-beautiful-whit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114800"/>
            <a:ext cx="29305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icture 10" descr="grey-cat-1.jpg"/>
          <p:cNvSpPr>
            <a:spLocks noChangeAspect="1"/>
          </p:cNvSpPr>
          <p:nvPr/>
        </p:nvSpPr>
        <p:spPr bwMode="auto">
          <a:xfrm>
            <a:off x="6172200" y="3886200"/>
            <a:ext cx="35179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TextBox 12"/>
          <p:cNvSpPr txBox="1">
            <a:spLocks noChangeArrowheads="1"/>
          </p:cNvSpPr>
          <p:nvPr/>
        </p:nvSpPr>
        <p:spPr bwMode="auto">
          <a:xfrm>
            <a:off x="2971800" y="4800600"/>
            <a:ext cx="5397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latin typeface="Calibri" pitchFamily="34" charset="0"/>
              </a:rPr>
              <a:t>+</a:t>
            </a:r>
          </a:p>
        </p:txBody>
      </p:sp>
      <p:sp>
        <p:nvSpPr>
          <p:cNvPr id="12300" name="TextBox 13"/>
          <p:cNvSpPr txBox="1">
            <a:spLocks noChangeArrowheads="1"/>
          </p:cNvSpPr>
          <p:nvPr/>
        </p:nvSpPr>
        <p:spPr bwMode="auto">
          <a:xfrm>
            <a:off x="5715000" y="4724400"/>
            <a:ext cx="5397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latin typeface="Calibri" pitchFamily="34" charset="0"/>
              </a:rPr>
              <a:t>=</a:t>
            </a:r>
          </a:p>
        </p:txBody>
      </p:sp>
      <p:pic>
        <p:nvPicPr>
          <p:cNvPr id="13" name="Picture 12" descr="black ca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3962400"/>
            <a:ext cx="20574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Dark Gray Cat Sleeping.jpg"/>
          <p:cNvPicPr>
            <a:picLocks noChangeAspect="1"/>
          </p:cNvPicPr>
          <p:nvPr/>
        </p:nvPicPr>
        <p:blipFill>
          <a:blip r:embed="rId9" cstate="print"/>
          <a:srcRect l="7272" t="9091"/>
          <a:stretch>
            <a:fillRect/>
          </a:stretch>
        </p:blipFill>
        <p:spPr bwMode="auto">
          <a:xfrm>
            <a:off x="6229350" y="4343400"/>
            <a:ext cx="2914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342</TotalTime>
  <Words>694</Words>
  <Application>Microsoft Office PowerPoint</Application>
  <PresentationFormat>On-screen Show (4:3)</PresentationFormat>
  <Paragraphs>134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Batang</vt:lpstr>
      <vt:lpstr>Arial</vt:lpstr>
      <vt:lpstr>Calibri</vt:lpstr>
      <vt:lpstr>Corbel</vt:lpstr>
      <vt:lpstr>Times New Roman</vt:lpstr>
      <vt:lpstr>Wingdings</vt:lpstr>
      <vt:lpstr>Wingdings 2</vt:lpstr>
      <vt:lpstr>Wingdings 3</vt:lpstr>
      <vt:lpstr>Module</vt:lpstr>
      <vt:lpstr>Punnett Squares: Part 2</vt:lpstr>
      <vt:lpstr>Genes can be inherited based on various patterns </vt:lpstr>
      <vt:lpstr>Complete Dominance - Mendel</vt:lpstr>
      <vt:lpstr>Incomplete Dominance                                </vt:lpstr>
      <vt:lpstr>Example</vt:lpstr>
      <vt:lpstr>Incomplete Dominance</vt:lpstr>
      <vt:lpstr>Codominance</vt:lpstr>
      <vt:lpstr>Codominance</vt:lpstr>
      <vt:lpstr>What is it?! </vt:lpstr>
      <vt:lpstr>Multiple alleles</vt:lpstr>
      <vt:lpstr>Blood type chart</vt:lpstr>
      <vt:lpstr>Blood Type Punnett Square</vt:lpstr>
      <vt:lpstr>Multiple Genes:  Polygenic traits</vt:lpstr>
      <vt:lpstr>Determining offspring gender</vt:lpstr>
      <vt:lpstr>Sex-Linked traits</vt:lpstr>
      <vt:lpstr>Examples of sex-linked traits:  X-linked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Punnett Squares: Part 2</dc:title>
  <dc:creator>tbrannon</dc:creator>
  <cp:lastModifiedBy>tbrannon</cp:lastModifiedBy>
  <cp:revision>39</cp:revision>
  <dcterms:created xsi:type="dcterms:W3CDTF">2013-01-16T18:16:02Z</dcterms:created>
  <dcterms:modified xsi:type="dcterms:W3CDTF">2018-01-05T17:25:26Z</dcterms:modified>
</cp:coreProperties>
</file>