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73" r:id="rId3"/>
    <p:sldId id="257" r:id="rId4"/>
    <p:sldId id="259" r:id="rId5"/>
    <p:sldId id="267" r:id="rId6"/>
    <p:sldId id="258" r:id="rId7"/>
    <p:sldId id="268" r:id="rId8"/>
    <p:sldId id="260" r:id="rId9"/>
    <p:sldId id="261" r:id="rId10"/>
    <p:sldId id="266" r:id="rId11"/>
    <p:sldId id="274" r:id="rId12"/>
    <p:sldId id="269" r:id="rId13"/>
    <p:sldId id="275" r:id="rId14"/>
    <p:sldId id="270" r:id="rId15"/>
    <p:sldId id="276" r:id="rId16"/>
    <p:sldId id="277" r:id="rId17"/>
    <p:sldId id="278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4" y="1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513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4" y="8817513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35CDE8-B110-4CE4-B5FD-D3A3B101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1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10358"/>
            <a:ext cx="559816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513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513"/>
            <a:ext cx="3032337" cy="46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7097D7-480F-49F2-97C4-19F6E48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2FE62-9B2A-4422-8C9B-8CB3F00C008A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24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720F3-ACFB-4C81-8981-8BFE2D65ED12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40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42DD1-C7E7-4EE5-BA08-9AED84235A9A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629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065EA-6068-4CD4-97CF-ACE0E7F7C420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939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15D0B-389D-4FFA-85FE-BDD8BA69A20C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53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A6524-4F2E-42C7-8440-95963DB13B48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47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AEE64-31D7-489A-A188-16328C0B2263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69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9EDA6-B611-4D64-95D5-C6479B1A403A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49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F9193-C2BF-4BC1-9979-6BBF17901C2B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69D66-12B5-49DA-B145-86DCF6EDF64A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960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976C5-C50F-4E09-A55A-B2D832749587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063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5E3D9-E2F4-4E6F-A48B-9CC3E3203EE1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099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F6ED3-F675-443A-887A-7802368FA5EA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5EC6-907A-444B-9AF0-C2BADA18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4318-9B25-46C0-AB07-4D279B6ECEE2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76FF-6AC2-432A-A605-1AE11F19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6400" y="896938"/>
            <a:ext cx="1676400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6938"/>
            <a:ext cx="4876800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7D94-5A8B-4BA6-9448-21AE88E42EAC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6C6A5-9E4C-4D63-BFA9-219ABE40A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9056-8E9F-46D1-AEB3-6C6407FB56BE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31B2-D33E-4B30-9BDF-9677A3299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032D-9B35-413B-ACC8-380127B251D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95B6-6CD4-4894-B8DB-6FE8C092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C623-E80E-4011-A910-0293887C7197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D564-8ACD-41A4-B1F6-1B820BE5B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133600"/>
            <a:ext cx="3276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D586-5DB6-4745-B124-816E5AD373A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6FBA-4821-4618-B853-46023118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4810-4848-4C61-8E6B-0AFC895D976B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6CD6-F678-4BE8-BEC1-4792CB331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7914-1C38-4F80-B730-ED6D140361BE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C3B5-3462-4D00-B1B5-98A69E9A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8E07-875C-4590-BF26-A655C521582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4EDF-8B48-4BA5-B971-29E780F4F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2308-29BF-450F-8090-E9DFF94E288E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32AF-BD4E-48C4-830A-35154358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C56D-B20E-494F-A840-1C62AD6EFDB1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F321-C5A2-4CB2-ABB9-ADAE3209A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6938"/>
            <a:ext cx="6705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6705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4DD92F6-8DF6-49E2-9E01-7FCAB23F17B2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B5BC7D-B080-4783-9D0D-F6CFE7DC4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0" y="0"/>
            <a:chExt cx="5712" cy="4224"/>
          </a:xfrm>
        </p:grpSpPr>
        <p:pic>
          <p:nvPicPr>
            <p:cNvPr id="1032" name="Picture 7" descr="MS3 copy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20000"/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456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8" descr="MS2 copy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99" y="48"/>
              <a:ext cx="1113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0/Rudolf_Virchow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ntoni_van_Leeuwenhoek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/art-14136/Matthias-Schleiden?articleTypeId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6781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+mn-lt"/>
              </a:rPr>
              <a:t>Cell Theory and the Scientists </a:t>
            </a:r>
            <a:br>
              <a:rPr lang="en-US" sz="6000" dirty="0" smtClean="0">
                <a:latin typeface="+mn-lt"/>
              </a:rPr>
            </a:br>
            <a:r>
              <a:rPr lang="en-US" sz="6000" dirty="0" smtClean="0">
                <a:latin typeface="+mn-lt"/>
              </a:rPr>
              <a:t>Who Helped Shape 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Rudolph Virchow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05000"/>
            <a:ext cx="4648200" cy="42211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Born: October 13, 182 1in </a:t>
            </a:r>
            <a:r>
              <a:rPr lang="en-US" sz="2400" dirty="0" err="1" smtClean="0"/>
              <a:t>Swidwin</a:t>
            </a:r>
            <a:r>
              <a:rPr lang="en-US" sz="2400" dirty="0" smtClean="0"/>
              <a:t>, Poland.</a:t>
            </a:r>
          </a:p>
          <a:p>
            <a:pPr eaLnBrk="1" hangingPunct="1"/>
            <a:r>
              <a:rPr lang="en-US" sz="2400" dirty="0" smtClean="0"/>
              <a:t>Died: September 5, 1902</a:t>
            </a:r>
          </a:p>
          <a:p>
            <a:pPr eaLnBrk="1" hangingPunct="1"/>
            <a:r>
              <a:rPr lang="en-US" sz="2400" dirty="0" smtClean="0"/>
              <a:t>Pathologist, physician, physiologist, archaeologist, anthropologist and politician.</a:t>
            </a:r>
          </a:p>
          <a:p>
            <a:pPr eaLnBrk="1" hangingPunct="1"/>
            <a:r>
              <a:rPr lang="en-US" sz="2400" dirty="0" smtClean="0"/>
              <a:t>He is known as the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“Father of Pathology.”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2819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http://en.wikipedia.org/wiki/Image:Rudolf_Virchow.jpg</a:t>
            </a:r>
          </a:p>
        </p:txBody>
      </p:sp>
      <p:pic>
        <p:nvPicPr>
          <p:cNvPr id="11269" name="Picture 7" descr="Image:Rudolf Virch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259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1752600"/>
            <a:ext cx="4038600" cy="3992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Determined </a:t>
            </a:r>
            <a:r>
              <a:rPr lang="en-US" sz="2400" dirty="0"/>
              <a:t>that all living cells come only from other living cells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Discovered that many diseases have a cellular basis.</a:t>
            </a:r>
          </a:p>
          <a:p>
            <a:pPr eaLnBrk="1" hangingPunct="1"/>
            <a:r>
              <a:rPr lang="en-US" sz="2400" dirty="0" smtClean="0"/>
              <a:t>Political career as a civil reformer.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828800" y="838199"/>
            <a:ext cx="4441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Rudolph Virchow</a:t>
            </a:r>
          </a:p>
        </p:txBody>
      </p:sp>
      <p:pic>
        <p:nvPicPr>
          <p:cNvPr id="1026" name="Picture 2" descr="http://t1.gstatic.com/images?q=tbn:ANd9GcTmWSyGeguIq5-Ef4L3OlbEho9EYjx28VqRBLZnITLRBWTSLz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1" y="1752600"/>
            <a:ext cx="269817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 Cell Theory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6934200" cy="39925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Major Contributors: </a:t>
            </a:r>
          </a:p>
          <a:p>
            <a:pPr eaLnBrk="1" hangingPunct="1"/>
            <a:r>
              <a:rPr lang="en-US" sz="2800" dirty="0" smtClean="0"/>
              <a:t>Matthias </a:t>
            </a:r>
            <a:r>
              <a:rPr lang="en-US" sz="2800" dirty="0" err="1" smtClean="0"/>
              <a:t>Schleiden</a:t>
            </a:r>
            <a:endParaRPr lang="en-US" sz="2800" dirty="0" smtClean="0"/>
          </a:p>
          <a:p>
            <a:pPr lvl="2" eaLnBrk="1" hangingPunct="1"/>
            <a:r>
              <a:rPr lang="en-US" sz="1400" dirty="0" smtClean="0"/>
              <a:t>He declared that the cell is the </a:t>
            </a:r>
            <a:r>
              <a:rPr lang="en-US" sz="1400" i="1" dirty="0" smtClean="0"/>
              <a:t>basic building block</a:t>
            </a:r>
            <a:r>
              <a:rPr lang="en-US" sz="1400" dirty="0" smtClean="0"/>
              <a:t> of all plant matter. </a:t>
            </a:r>
          </a:p>
          <a:p>
            <a:pPr lvl="2" eaLnBrk="1" hangingPunct="1"/>
            <a:r>
              <a:rPr lang="en-US" sz="1400" b="1" i="1" dirty="0" smtClean="0"/>
              <a:t>“All living things are made up of one or more cells.”</a:t>
            </a:r>
            <a:endParaRPr lang="en-US" sz="1400" dirty="0" smtClean="0"/>
          </a:p>
          <a:p>
            <a:pPr eaLnBrk="1" hangingPunct="1"/>
            <a:r>
              <a:rPr lang="en-US" sz="2800" dirty="0" smtClean="0"/>
              <a:t>Theodor Schwann</a:t>
            </a:r>
          </a:p>
          <a:p>
            <a:pPr lvl="2" eaLnBrk="1" hangingPunct="1"/>
            <a:r>
              <a:rPr lang="en-US" sz="1400" dirty="0" smtClean="0"/>
              <a:t>He pulled existing observations together into theory that stated:  </a:t>
            </a:r>
          </a:p>
          <a:p>
            <a:pPr marL="1714500" lvl="3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dirty="0" smtClean="0"/>
              <a:t>Cells are organisms and all organisms consist of one or more cells. </a:t>
            </a:r>
          </a:p>
          <a:p>
            <a:pPr marL="1714500" lvl="3" indent="-4572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1400" dirty="0" smtClean="0"/>
              <a:t>The cell is the basic unit of structure for all organisms and that plants and animals consist of combinations of these organisms which are arranged in accordance with definite rules</a:t>
            </a:r>
            <a:r>
              <a:rPr lang="en-US" sz="1400" i="1" dirty="0" smtClean="0"/>
              <a:t>.</a:t>
            </a:r>
            <a:endParaRPr lang="en-US" sz="1400" dirty="0" smtClean="0"/>
          </a:p>
          <a:p>
            <a:pPr marL="12573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In other words, </a:t>
            </a:r>
            <a:r>
              <a:rPr lang="en-US" sz="1400" i="1" dirty="0" smtClean="0"/>
              <a:t>“</a:t>
            </a:r>
            <a:r>
              <a:rPr lang="en-US" sz="1400" b="1" i="1" dirty="0" smtClean="0"/>
              <a:t>The cell is the basic unit of life.”</a:t>
            </a:r>
            <a:endParaRPr lang="en-US" sz="1400" dirty="0" smtClean="0"/>
          </a:p>
          <a:p>
            <a:pPr eaLnBrk="1" hangingPunct="1"/>
            <a:r>
              <a:rPr lang="en-US" sz="2800" dirty="0" smtClean="0"/>
              <a:t>Rudolph Virchow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1400" b="1" i="1" dirty="0" smtClean="0"/>
              <a:t>“All cells develop only from existing cells.”</a:t>
            </a:r>
          </a:p>
          <a:p>
            <a:pPr lvl="3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Cell Theory Definition</a:t>
            </a:r>
            <a:endParaRPr lang="en-US" dirty="0"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scientific theory that describes the properties of cells.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 Cell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All living things are made </a:t>
            </a:r>
            <a:r>
              <a:rPr lang="en-US" smtClean="0"/>
              <a:t>of  </a:t>
            </a:r>
            <a:r>
              <a:rPr lang="en-US" dirty="0" smtClean="0"/>
              <a:t>cells.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Cells are the basic units of structure and function in living things.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Living cells come only from other living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71628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Just a little more…Cell Theory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6934200" cy="4602163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The generally accepted parts of the modern cell theory include: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All living cells arise from pre-existing cells by division.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The activity of an organism depends on the total activity of independent cells.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Energy flow occurs within cells.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Cells contain hereditary information (DNA) which is passed from cell to cell during cell division.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Types of Cells</a:t>
            </a:r>
            <a:endParaRPr lang="en-US" dirty="0"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7056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Prokaryote cell</a:t>
            </a:r>
          </a:p>
          <a:p>
            <a:pPr lvl="1" eaLnBrk="1" hangingPunct="1"/>
            <a:r>
              <a:rPr lang="en-US" dirty="0" smtClean="0"/>
              <a:t>Cells DO NOT have cell membrane around nucleus</a:t>
            </a:r>
          </a:p>
          <a:p>
            <a:pPr lvl="1" eaLnBrk="1" hangingPunct="1"/>
            <a:r>
              <a:rPr lang="en-US" dirty="0" smtClean="0"/>
              <a:t>Usually very small</a:t>
            </a:r>
          </a:p>
          <a:p>
            <a:pPr lvl="1" eaLnBrk="1" hangingPunct="1"/>
            <a:r>
              <a:rPr lang="en-US" dirty="0" smtClean="0"/>
              <a:t>Example: Bacteria</a:t>
            </a:r>
          </a:p>
        </p:txBody>
      </p:sp>
      <p:pic>
        <p:nvPicPr>
          <p:cNvPr id="15364" name="Picture 2" descr="http://library.thinkquest.org/C004535/media/prokaryo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0"/>
            <a:ext cx="314541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redheadranting.com/wp-content/uploads/2012/06/chol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5689418"/>
            <a:ext cx="1543050" cy="11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textbookofbacteriology.net/images/S.aureu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1828800" cy="8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www.igenex.com/images/sspir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410200"/>
            <a:ext cx="1887624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Types of Cells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7056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Eukaryote</a:t>
            </a:r>
          </a:p>
          <a:p>
            <a:pPr lvl="1" eaLnBrk="1" hangingPunct="1"/>
            <a:r>
              <a:rPr lang="en-US" dirty="0" smtClean="0"/>
              <a:t>Cells that have a membrane around nucleus</a:t>
            </a:r>
          </a:p>
          <a:p>
            <a:pPr lvl="1" eaLnBrk="1" hangingPunct="1"/>
            <a:r>
              <a:rPr lang="en-US" dirty="0" smtClean="0"/>
              <a:t>Usually larger and more complex than prokaryotes</a:t>
            </a:r>
          </a:p>
          <a:p>
            <a:pPr lvl="1" eaLnBrk="1" hangingPunct="1"/>
            <a:r>
              <a:rPr lang="en-US" dirty="0" smtClean="0"/>
              <a:t>Examples: plant cells, animal cells and fungi</a:t>
            </a:r>
          </a:p>
        </p:txBody>
      </p:sp>
      <p:pic>
        <p:nvPicPr>
          <p:cNvPr id="16388" name="Picture 2" descr="http://drugline.org/img/term/eukaryote-535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24345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www.netstate.com/states/symb/animals/images/grizzly_with_cub_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2693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www.thekrib.com/Plants/Plants/bog-pl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029200"/>
            <a:ext cx="1408112" cy="9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www.microbiologyonline.org.uk/themed/sgm/img/slideshows/3.1.4_fungi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867400"/>
            <a:ext cx="1295400" cy="8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 Cell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smallest unit that can perform all life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2379663"/>
            <a:ext cx="7010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6000" dirty="0">
                <a:solidFill>
                  <a:schemeClr val="tx2"/>
                </a:solidFill>
                <a:latin typeface="+mn-lt"/>
              </a:rPr>
              <a:t>Scientists and </a:t>
            </a:r>
            <a:br>
              <a:rPr lang="en-US" sz="6000" dirty="0">
                <a:solidFill>
                  <a:schemeClr val="tx2"/>
                </a:solidFill>
                <a:latin typeface="+mn-lt"/>
              </a:rPr>
            </a:br>
            <a:r>
              <a:rPr lang="en-US" sz="6000" dirty="0">
                <a:solidFill>
                  <a:schemeClr val="tx2"/>
                </a:solidFill>
                <a:latin typeface="+mn-lt"/>
              </a:rPr>
              <a:t>the Cell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Anton van Leeuwenhoek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133600"/>
            <a:ext cx="3886200" cy="3992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Born: October 24, 1632 in Delft, Holland</a:t>
            </a:r>
          </a:p>
          <a:p>
            <a:pPr eaLnBrk="1" hangingPunct="1"/>
            <a:r>
              <a:rPr lang="en-US" sz="2400" dirty="0" smtClean="0"/>
              <a:t>Died: August 30, 1723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 draper who had no formal education.</a:t>
            </a:r>
          </a:p>
          <a:p>
            <a:pPr eaLnBrk="1" hangingPunct="1"/>
            <a:r>
              <a:rPr lang="en-US" sz="2400" dirty="0" smtClean="0"/>
              <a:t>He is known as the “Father of Microscopy.”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5124" name="Picture 5" descr="280px-Antoni_van_Leeuwenhoek">
            <a:hlinkClick r:id="rId3" tooltip="Antoni van Leeuwenhoek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57200" y="5867400"/>
            <a:ext cx="2667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http://en.wikipedia.org/wiki/Anton_van_Leeuwenhoek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Anton van Leeuwenhoek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7338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Discoveries: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- 1673: He looked at pond scum under the microscope and discovered small organisms he called </a:t>
            </a:r>
            <a:r>
              <a:rPr lang="en-US" sz="2400" i="1" dirty="0" smtClean="0"/>
              <a:t>animalcules </a:t>
            </a:r>
            <a:r>
              <a:rPr lang="en-US" sz="2400" dirty="0" smtClean="0"/>
              <a:t>or little animals (</a:t>
            </a:r>
            <a:r>
              <a:rPr lang="en-US" sz="2400" dirty="0" err="1" smtClean="0"/>
              <a:t>Protists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- 1683: discovered 		bacteria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6148" name="Picture 5" descr="cil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http://www.kent.k12.wa.us/staff/TimLynch/sci_class/chap09/lesson_protista/Protista_Lesson.html#Algae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Robert Hooke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057400"/>
            <a:ext cx="4038600" cy="4572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Born: July 18, 1635 in England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Died: March 3, 1703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Attended Oxford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A natural philosopher, architect and polymath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Wrote and published “</a:t>
            </a:r>
            <a:r>
              <a:rPr lang="en-US" sz="2400" i="1" dirty="0" err="1" smtClean="0"/>
              <a:t>Micrographia</a:t>
            </a:r>
            <a:r>
              <a:rPr lang="en-US" sz="2400" i="1" dirty="0" smtClean="0"/>
              <a:t>” in 1665</a:t>
            </a:r>
          </a:p>
          <a:p>
            <a:pPr eaLnBrk="1" hangingPunct="1">
              <a:lnSpc>
                <a:spcPct val="105000"/>
              </a:lnSpc>
            </a:pPr>
            <a:r>
              <a:rPr lang="en-US" sz="2400" dirty="0" smtClean="0"/>
              <a:t>Known as the “English Father of Microscopy”</a:t>
            </a:r>
          </a:p>
        </p:txBody>
      </p:sp>
      <p:pic>
        <p:nvPicPr>
          <p:cNvPr id="7172" name="Picture 5" descr="Ho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5943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52400" y="586740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http://www-groups.dcs.st-and.ac.uk/~history/PictDisplay/Hooke.html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685800"/>
            <a:ext cx="6705600" cy="931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Robert Hooke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648200" cy="5181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dirty="0" smtClean="0"/>
              <a:t>Contributions: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- He observed pieces of cork from the bark of a cork tree under the microscope.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	- His observations led him to coin the word “cell.”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- “Cell”- means small compartment in Latin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	- Theory of planetary motion, Law of Elasticity, iris diaphragm for camera, balance wheel in watches, designed buildings.</a:t>
            </a:r>
          </a:p>
        </p:txBody>
      </p:sp>
      <p:pic>
        <p:nvPicPr>
          <p:cNvPr id="8196" name="Picture 5" descr="Cork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23193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http://www.learner.org/channel/courses/essential/life/session1/closer1.html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6705600" cy="931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Matthias </a:t>
            </a:r>
            <a:r>
              <a:rPr lang="en-US" dirty="0" err="1" smtClean="0">
                <a:latin typeface="+mn-lt"/>
              </a:rPr>
              <a:t>Schleiden</a:t>
            </a:r>
            <a:endParaRPr lang="en-US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432" y="1463674"/>
            <a:ext cx="4693367" cy="531812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Born: April 5, 1804 in Hamburg, Germany</a:t>
            </a:r>
          </a:p>
          <a:p>
            <a:pPr eaLnBrk="1" hangingPunct="1"/>
            <a:r>
              <a:rPr lang="en-US" sz="2200" dirty="0" smtClean="0"/>
              <a:t>Died: June 23, 1881</a:t>
            </a:r>
          </a:p>
          <a:p>
            <a:pPr eaLnBrk="1" hangingPunct="1"/>
            <a:r>
              <a:rPr lang="en-US" sz="2200" dirty="0" smtClean="0"/>
              <a:t>Attended Heidelberg and earned a law degree</a:t>
            </a:r>
          </a:p>
          <a:p>
            <a:pPr eaLnBrk="1" hangingPunct="1"/>
            <a:r>
              <a:rPr lang="en-US" sz="2200" dirty="0" smtClean="0"/>
              <a:t>Went back to school and became a botanist</a:t>
            </a:r>
          </a:p>
          <a:p>
            <a:pPr eaLnBrk="1" hangingPunct="1"/>
            <a:r>
              <a:rPr lang="en-US" sz="2200" dirty="0" smtClean="0"/>
              <a:t>Discovered that all plant tissues are composed of cells and that a plant arose from a single cell.  </a:t>
            </a:r>
          </a:p>
          <a:p>
            <a:pPr eaLnBrk="1" hangingPunct="1"/>
            <a:r>
              <a:rPr lang="en-US" sz="2200" dirty="0" smtClean="0"/>
              <a:t>Contributed to the creation of the cell theory.</a:t>
            </a:r>
          </a:p>
          <a:p>
            <a:pPr eaLnBrk="1" hangingPunct="1"/>
            <a:r>
              <a:rPr lang="en-US" sz="2200" dirty="0" smtClean="0"/>
              <a:t>Known as the “Reformer of Scientific Botany”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9220" name="Picture 5" descr="Photograph:Matthias Schleiden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09800"/>
            <a:ext cx="2314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62000" y="57912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http://www.britannica.com/eb/article-9066147/Mathias-Jacob-Schleiden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705600" cy="931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Theodor Schwann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371600"/>
            <a:ext cx="4267200" cy="5334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Born: December 7, 1810 in Neuss, Germany</a:t>
            </a:r>
          </a:p>
          <a:p>
            <a:pPr eaLnBrk="1" hangingPunct="1"/>
            <a:r>
              <a:rPr lang="en-US" sz="2200" dirty="0" smtClean="0"/>
              <a:t>Died: January 11, 1882</a:t>
            </a:r>
          </a:p>
          <a:p>
            <a:pPr eaLnBrk="1" hangingPunct="1"/>
            <a:r>
              <a:rPr lang="en-US" sz="2200" dirty="0" smtClean="0"/>
              <a:t>Studied at the Universities in Bonn, </a:t>
            </a:r>
            <a:r>
              <a:rPr lang="en-US" sz="2200" dirty="0" err="1" smtClean="0"/>
              <a:t>Warzburg</a:t>
            </a:r>
            <a:r>
              <a:rPr lang="en-US" sz="2200" dirty="0" smtClean="0"/>
              <a:t> and Berlin</a:t>
            </a:r>
          </a:p>
          <a:p>
            <a:pPr eaLnBrk="1" hangingPunct="1"/>
            <a:r>
              <a:rPr lang="en-US" sz="2200" dirty="0" smtClean="0"/>
              <a:t>Pathologist and cell biologist.</a:t>
            </a:r>
          </a:p>
          <a:p>
            <a:pPr eaLnBrk="1" hangingPunct="1"/>
            <a:r>
              <a:rPr lang="en-US" sz="2200" dirty="0" smtClean="0"/>
              <a:t>Concluded that all animals are made of cells.</a:t>
            </a:r>
          </a:p>
          <a:p>
            <a:pPr eaLnBrk="1" hangingPunct="1"/>
            <a:r>
              <a:rPr lang="en-US" sz="2200" dirty="0" smtClean="0"/>
              <a:t>Contributed to the creation of the cell theory.</a:t>
            </a:r>
          </a:p>
          <a:p>
            <a:pPr eaLnBrk="1" hangingPunct="1"/>
            <a:r>
              <a:rPr lang="en-US" sz="2200" dirty="0" smtClean="0"/>
              <a:t>Discovered Schwann’s cells, digestive enzyme pepsin, fermentation and metabolism.</a:t>
            </a:r>
          </a:p>
        </p:txBody>
      </p:sp>
      <p:pic>
        <p:nvPicPr>
          <p:cNvPr id="10244" name="Picture 11" descr="Theodor Schw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428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2819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       http://www.nndb.com/people/357/000096069/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 presentation">
  <a:themeElements>
    <a:clrScheme name="Stude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udent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e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606</TotalTime>
  <Words>532</Words>
  <Application>Microsoft Office PowerPoint</Application>
  <PresentationFormat>On-screen Show (4:3)</PresentationFormat>
  <Paragraphs>107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 2</vt:lpstr>
      <vt:lpstr>Student presentation</vt:lpstr>
      <vt:lpstr>Cell Theory and the Scientists  Who Helped Shape It</vt:lpstr>
      <vt:lpstr>The Cell</vt:lpstr>
      <vt:lpstr>PowerPoint Presentation</vt:lpstr>
      <vt:lpstr>Anton van Leeuwenhoek</vt:lpstr>
      <vt:lpstr>Anton van Leeuwenhoek</vt:lpstr>
      <vt:lpstr>Robert Hooke</vt:lpstr>
      <vt:lpstr>Robert Hooke</vt:lpstr>
      <vt:lpstr>Matthias Schleiden</vt:lpstr>
      <vt:lpstr>Theodor Schwann</vt:lpstr>
      <vt:lpstr>Rudolph Virchow</vt:lpstr>
      <vt:lpstr>PowerPoint Presentation</vt:lpstr>
      <vt:lpstr>The Cell Theory</vt:lpstr>
      <vt:lpstr>Cell Theory Definition</vt:lpstr>
      <vt:lpstr>The Cell Theory</vt:lpstr>
      <vt:lpstr>Just a little more…Cell Theory</vt:lpstr>
      <vt:lpstr>Types of Cells</vt:lpstr>
      <vt:lpstr>Types of Cells </vt:lpstr>
    </vt:vector>
  </TitlesOfParts>
  <Manager/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Amanda Marie Culp</dc:creator>
  <cp:keywords/>
  <dc:description/>
  <cp:lastModifiedBy>tbrannon</cp:lastModifiedBy>
  <cp:revision>20</cp:revision>
  <dcterms:created xsi:type="dcterms:W3CDTF">2008-03-25T14:23:45Z</dcterms:created>
  <dcterms:modified xsi:type="dcterms:W3CDTF">2017-11-02T15:08:42Z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TC011424121033</vt:lpwstr>
  </property>
</Properties>
</file>