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7"/>
  </p:notesMasterIdLst>
  <p:handoutMasterIdLst>
    <p:handoutMasterId r:id="rId28"/>
  </p:handoutMasterIdLst>
  <p:sldIdLst>
    <p:sldId id="289" r:id="rId2"/>
    <p:sldId id="356" r:id="rId3"/>
    <p:sldId id="387" r:id="rId4"/>
    <p:sldId id="400" r:id="rId5"/>
    <p:sldId id="291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10" r:id="rId14"/>
    <p:sldId id="411" r:id="rId15"/>
    <p:sldId id="408" r:id="rId16"/>
    <p:sldId id="413" r:id="rId17"/>
    <p:sldId id="414" r:id="rId18"/>
    <p:sldId id="374" r:id="rId19"/>
    <p:sldId id="385" r:id="rId20"/>
    <p:sldId id="377" r:id="rId21"/>
    <p:sldId id="277" r:id="rId22"/>
    <p:sldId id="353" r:id="rId23"/>
    <p:sldId id="342" r:id="rId24"/>
    <p:sldId id="343" r:id="rId25"/>
    <p:sldId id="336" r:id="rId2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F70C0BAF-877C-4CFF-B2A6-EE739AAC2694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61F52-8D50-4164-A88E-98FA3385E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26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2C15910D-019C-4A29-AEB9-5A248717B397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07BBD-84A4-49E0-9359-E7DF0DEC5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45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A4716D5-8E41-4A76-BD98-F3D0E505DD5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228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DEA73B2-9C1D-4581-A305-F3E94C689AA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109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48AADAB-F7C1-4272-9FDF-43A70E0522F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444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8F0E-F22D-4C41-9EC7-DD8701B31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93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8767-E076-43EF-B651-418E20A1C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8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BDBA-9133-4E95-A9F9-A07EC2A2D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0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83E0-904B-495E-AA47-6F8BC4A1B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54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EC688-B7C0-43D5-AA95-E957037B3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3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79C9-E370-4E77-990F-4441D5EFA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FF19-A00C-4BE3-8858-B27D72FE0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09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3C88-11F9-4EFE-8E71-F62DFA2F1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74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2F706-4101-4049-8842-0421BDD34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CF4F-200B-4574-944B-0B9A6A9C8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4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01F958DB-8941-47DC-91F7-3282EA472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28DB9013-15D5-41F3-AEAB-400DB47F1F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74" r:id="rId2"/>
    <p:sldLayoutId id="2147484080" r:id="rId3"/>
    <p:sldLayoutId id="2147484081" r:id="rId4"/>
    <p:sldLayoutId id="2147484082" r:id="rId5"/>
    <p:sldLayoutId id="2147484075" r:id="rId6"/>
    <p:sldLayoutId id="2147484083" r:id="rId7"/>
    <p:sldLayoutId id="2147484076" r:id="rId8"/>
    <p:sldLayoutId id="2147484084" r:id="rId9"/>
    <p:sldLayoutId id="2147484077" r:id="rId10"/>
    <p:sldLayoutId id="21474840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Airmassesorigin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Tahoma" charset="0"/>
              </a:rPr>
              <a:t>Air Masses and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ahoma" charset="0"/>
              </a:rPr>
              <a:t>Fronts REVIEW</a:t>
            </a:r>
            <a:endParaRPr lang="en-US" dirty="0">
              <a:solidFill>
                <a:schemeClr val="tx2">
                  <a:satMod val="200000"/>
                </a:schemeClr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2 primary methods for air mass movement </a:t>
            </a:r>
          </a:p>
          <a:p>
            <a:pPr marL="1371600" lvl="2" indent="-457200" eaLnBrk="1" hangingPunct="1">
              <a:buFontTx/>
              <a:buAutoNum type="arabicPeriod"/>
              <a:defRPr/>
            </a:pPr>
            <a:r>
              <a:rPr lang="en-US" u="sng" dirty="0" smtClean="0">
                <a:solidFill>
                  <a:srgbClr val="00FF00"/>
                </a:solidFill>
              </a:rPr>
              <a:t>Prevailing </a:t>
            </a:r>
            <a:r>
              <a:rPr lang="en-US" u="sng" dirty="0" err="1" smtClean="0">
                <a:solidFill>
                  <a:srgbClr val="00FF00"/>
                </a:solidFill>
              </a:rPr>
              <a:t>Westerlies</a:t>
            </a:r>
            <a:endParaRPr lang="en-US" u="sng" dirty="0" smtClean="0">
              <a:solidFill>
                <a:srgbClr val="00FF00"/>
              </a:solidFill>
            </a:endParaRPr>
          </a:p>
          <a:p>
            <a:pPr marL="1752600" lvl="3" indent="-381000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Pushes air masses from west to east.</a:t>
            </a:r>
          </a:p>
          <a:p>
            <a:pPr marL="1371600" lvl="2" indent="-457200" eaLnBrk="1" hangingPunct="1">
              <a:buFontTx/>
              <a:buAutoNum type="arabicPeriod"/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Jet streams</a:t>
            </a:r>
          </a:p>
          <a:p>
            <a:pPr marL="1752600" lvl="3" indent="-381000"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Pushes fast moving air masses from west to east.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459" name="Picture 4" descr="http://images.usatoday.com/tech/_photos/2006/05/09/wi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[ jet stream amplification of surface highs &#10;and lows, Chad Palmer, 1999 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657600"/>
            <a:ext cx="3546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4400" b="1" dirty="0" smtClean="0"/>
              <a:t>Fronts</a:t>
            </a:r>
          </a:p>
          <a:p>
            <a:pPr marL="990600" lvl="1" indent="-533400" eaLnBrk="1" hangingPunct="1">
              <a:defRPr/>
            </a:pPr>
            <a:endParaRPr lang="en-US" sz="2400" dirty="0" smtClean="0"/>
          </a:p>
          <a:p>
            <a:pPr marL="990600" lvl="1" indent="-533400" eaLnBrk="1" hangingPunct="1">
              <a:defRPr/>
            </a:pPr>
            <a:endParaRPr lang="en-US" sz="2400" dirty="0" smtClean="0"/>
          </a:p>
          <a:p>
            <a:pPr marL="990600" lvl="1" indent="-533400" eaLnBrk="1" hangingPunct="1">
              <a:defRPr/>
            </a:pPr>
            <a:endParaRPr lang="en-US" sz="2400" dirty="0" smtClean="0"/>
          </a:p>
          <a:p>
            <a:pPr marL="990600" lvl="1" indent="-533400" eaLnBrk="1" hangingPunct="1">
              <a:defRPr/>
            </a:pPr>
            <a:endParaRPr lang="en-US" sz="2400" dirty="0" smtClean="0">
              <a:solidFill>
                <a:srgbClr val="F61B16"/>
              </a:solidFill>
            </a:endParaRPr>
          </a:p>
          <a:p>
            <a:pPr marL="661988" indent="-533400" eaLnBrk="1" hangingPunct="1">
              <a:defRPr/>
            </a:pPr>
            <a:r>
              <a:rPr lang="en-US" sz="3600" dirty="0" smtClean="0">
                <a:solidFill>
                  <a:srgbClr val="F61B16"/>
                </a:solidFill>
              </a:rPr>
              <a:t>The boundary between two air masses.</a:t>
            </a:r>
          </a:p>
          <a:p>
            <a:pPr marL="1116012" lvl="1" indent="-457200" eaLnBrk="1" hangingPunct="1"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Air masses do not easily mix with each other due to the differences in…</a:t>
            </a:r>
          </a:p>
          <a:p>
            <a:pPr marL="1752600" lvl="3" indent="-381000" eaLnBrk="1" hangingPunct="1">
              <a:defRPr/>
            </a:pPr>
            <a:r>
              <a:rPr lang="en-US" sz="2400" i="1" dirty="0" smtClean="0"/>
              <a:t>Density (Air pressure)</a:t>
            </a:r>
          </a:p>
          <a:p>
            <a:pPr marL="1752600" lvl="3" indent="-381000" eaLnBrk="1" hangingPunct="1">
              <a:defRPr/>
            </a:pPr>
            <a:r>
              <a:rPr lang="en-US" sz="2400" i="1" dirty="0" smtClean="0"/>
              <a:t>Temperature</a:t>
            </a:r>
          </a:p>
          <a:p>
            <a:pPr marL="1752600" lvl="3" indent="-381000" eaLnBrk="1" hangingPunct="1">
              <a:defRPr/>
            </a:pPr>
            <a:r>
              <a:rPr lang="en-US" sz="2400" i="1" dirty="0" smtClean="0"/>
              <a:t>Moisture content</a:t>
            </a:r>
          </a:p>
          <a:p>
            <a:pPr marL="1116012" lvl="1" indent="-457200" eaLnBrk="1" hangingPunct="1"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Storms &amp; different types of weather phenomena occur along fronts.</a:t>
            </a:r>
          </a:p>
        </p:txBody>
      </p:sp>
      <p:pic>
        <p:nvPicPr>
          <p:cNvPr id="20483" name="Picture 2" descr="http://geology.csupomona.edu/drjessey/class/Gsc101/fro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8229600" cy="63246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Fronts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endParaRPr lang="en-US" sz="2400" dirty="0" smtClean="0"/>
          </a:p>
          <a:p>
            <a:pPr marL="990600" lvl="1" indent="-533400" eaLnBrk="1" hangingPunct="1">
              <a:buFontTx/>
              <a:buAutoNum type="arabicPeriod"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Cold front</a:t>
            </a:r>
          </a:p>
          <a:p>
            <a:pPr marL="1371600" lvl="2" indent="-457200" eaLnBrk="1" hangingPunct="1">
              <a:buFontTx/>
              <a:buChar char="–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Fast moving cold air mass overtakes a slower moving warm air mass.</a:t>
            </a:r>
          </a:p>
          <a:p>
            <a:pPr marL="1371600" lvl="2" indent="-457200" eaLnBrk="1" hangingPunct="1">
              <a:buFontTx/>
              <a:buChar char="–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Can cause abrupt weather changes particularly thunderstorms.</a:t>
            </a:r>
          </a:p>
          <a:p>
            <a:pPr marL="1371600" lvl="2" indent="-457200" eaLnBrk="1" hangingPunct="1">
              <a:buFontTx/>
              <a:buChar char="–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Clear skies, a change in wind, &amp; lower temperatures usually follow a cold front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ldfront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513"/>
            <a:ext cx="8610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696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On weather maps, cold fronts are represented as a line of </a:t>
            </a:r>
            <a:r>
              <a:rPr lang="en-US" altLang="en-US" smtClean="0">
                <a:solidFill>
                  <a:srgbClr val="FF0000"/>
                </a:solidFill>
              </a:rPr>
              <a:t>triangles</a:t>
            </a:r>
            <a:r>
              <a:rPr lang="en-US" altLang="en-US" smtClean="0"/>
              <a:t>. 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triangles are often colored </a:t>
            </a:r>
            <a:r>
              <a:rPr lang="en-US" altLang="en-US" smtClean="0">
                <a:solidFill>
                  <a:srgbClr val="FF0000"/>
                </a:solidFill>
              </a:rPr>
              <a:t>blue</a:t>
            </a:r>
            <a:r>
              <a:rPr lang="en-US" altLang="en-US" smtClean="0"/>
              <a:t> or </a:t>
            </a:r>
            <a:r>
              <a:rPr lang="en-US" altLang="en-US" smtClean="0">
                <a:solidFill>
                  <a:srgbClr val="FF0000"/>
                </a:solidFill>
              </a:rPr>
              <a:t>green</a:t>
            </a:r>
            <a:r>
              <a:rPr lang="en-US" altLang="en-US" smtClean="0"/>
              <a:t> (cooler colors), with the point of the triangle signifying the direction of movement.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86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27588"/>
            <a:ext cx="3048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3600" dirty="0" smtClean="0">
                <a:solidFill>
                  <a:srgbClr val="CC00CC"/>
                </a:solidFill>
              </a:rPr>
              <a:t>Warm front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 smtClean="0">
                <a:solidFill>
                  <a:srgbClr val="FFC000"/>
                </a:solidFill>
              </a:rPr>
              <a:t>A fast moving warm air mass overtakes a slow moving cold air mass.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 smtClean="0">
                <a:solidFill>
                  <a:srgbClr val="FFFF00"/>
                </a:solidFill>
              </a:rPr>
              <a:t>Can cause extended periods of rainy or cloudy weather.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 smtClean="0">
                <a:solidFill>
                  <a:srgbClr val="00B0F0"/>
                </a:solidFill>
              </a:rPr>
              <a:t>Warm, humid weather usually follows a warm front</a:t>
            </a:r>
            <a:r>
              <a:rPr lang="en-US" altLang="en-US" sz="3200" dirty="0" smtClean="0">
                <a:solidFill>
                  <a:srgbClr val="00B0F0"/>
                </a:solidFill>
              </a:rPr>
              <a:t>.</a:t>
            </a:r>
            <a:endParaRPr lang="en-US" altLang="en-US" sz="32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rmfront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27100"/>
            <a:ext cx="90773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696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Warm fronts appear on the weather map as a line of </a:t>
            </a:r>
            <a:r>
              <a:rPr lang="en-US" altLang="en-US" smtClean="0">
                <a:solidFill>
                  <a:srgbClr val="FF0000"/>
                </a:solidFill>
              </a:rPr>
              <a:t>semi-circles</a:t>
            </a:r>
            <a:r>
              <a:rPr lang="en-US" altLang="en-US" smtClean="0"/>
              <a:t> (often </a:t>
            </a:r>
            <a:r>
              <a:rPr lang="en-US" altLang="en-US" smtClean="0">
                <a:solidFill>
                  <a:srgbClr val="FF0000"/>
                </a:solidFill>
              </a:rPr>
              <a:t>red</a:t>
            </a:r>
            <a:r>
              <a:rPr lang="en-US" altLang="en-US" smtClean="0"/>
              <a:t> in color), with movement signaled by the leading edge of the circle.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638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7772400" cy="4572000"/>
          </a:xfrm>
        </p:spPr>
        <p:txBody>
          <a:bodyPr/>
          <a:lstStyle/>
          <a:p>
            <a:pPr marL="582613" indent="-514350" eaLnBrk="1" hangingPunct="1">
              <a:buFont typeface="Wingdings" panose="05000000000000000000" pitchFamily="2" charset="2"/>
              <a:buAutoNum type="arabicPeriod" startAt="3"/>
            </a:pPr>
            <a:r>
              <a:rPr lang="en-US" altLang="en-US" sz="3200" smtClean="0">
                <a:solidFill>
                  <a:srgbClr val="00FF00"/>
                </a:solidFill>
              </a:rPr>
              <a:t>Stationary front</a:t>
            </a:r>
          </a:p>
          <a:p>
            <a:pPr marL="911225" lvl="1" indent="-514350" eaLnBrk="1" hangingPunct="1"/>
            <a:r>
              <a:rPr lang="en-US" altLang="en-US" smtClean="0">
                <a:solidFill>
                  <a:srgbClr val="FFFF00"/>
                </a:solidFill>
              </a:rPr>
              <a:t>A cold air mass and a warm air mass meet but neither can move the other.</a:t>
            </a:r>
          </a:p>
          <a:p>
            <a:pPr marL="911225" lvl="1" indent="-514350" eaLnBrk="1" hangingPunct="1"/>
            <a:r>
              <a:rPr lang="en-US" altLang="en-US" smtClean="0">
                <a:solidFill>
                  <a:srgbClr val="FFFF00"/>
                </a:solidFill>
              </a:rPr>
              <a:t>Can cause extended periods of precipitation; snow, rain, fog or clouds.</a:t>
            </a:r>
            <a:endParaRPr lang="en-US" altLang="en-US" smtClean="0"/>
          </a:p>
          <a:p>
            <a:pPr marL="911225" lvl="1" indent="-514350" eaLnBrk="1" hangingPunct="1"/>
            <a:r>
              <a:rPr lang="en-US" altLang="en-US" smtClean="0"/>
              <a:t>Cold fronts often “</a:t>
            </a:r>
            <a:r>
              <a:rPr lang="en-US" altLang="en-US" smtClean="0">
                <a:solidFill>
                  <a:srgbClr val="FF0000"/>
                </a:solidFill>
              </a:rPr>
              <a:t>stall</a:t>
            </a:r>
            <a:r>
              <a:rPr lang="en-US" altLang="en-US" smtClean="0"/>
              <a:t>” along the </a:t>
            </a:r>
            <a:r>
              <a:rPr lang="en-US" altLang="en-US" smtClean="0">
                <a:solidFill>
                  <a:srgbClr val="FF0000"/>
                </a:solidFill>
              </a:rPr>
              <a:t>coast</a:t>
            </a:r>
            <a:r>
              <a:rPr lang="en-US" altLang="en-US" smtClean="0"/>
              <a:t> of North Carolina as they lose energy.</a:t>
            </a:r>
          </a:p>
          <a:p>
            <a:pPr marL="911225" lvl="1" indent="-514350" eaLnBrk="1" hangingPunct="1"/>
            <a:r>
              <a:rPr lang="en-US" altLang="en-US" smtClean="0">
                <a:solidFill>
                  <a:srgbClr val="FFFF00"/>
                </a:solidFill>
              </a:rPr>
              <a:t>Eventually, a new air mass will move in and replace the stationary front.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94100"/>
            <a:ext cx="29622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57200"/>
            <a:ext cx="7467600" cy="3951288"/>
          </a:xfrm>
        </p:spPr>
        <p:txBody>
          <a:bodyPr/>
          <a:lstStyle/>
          <a:p>
            <a:pPr eaLnBrk="1" hangingPunct="1"/>
            <a:r>
              <a:rPr lang="en-US" altLang="en-US" smtClean="0"/>
              <a:t> Stationary fronts appear on the map as a line of </a:t>
            </a:r>
            <a:r>
              <a:rPr lang="en-US" altLang="en-US" smtClean="0">
                <a:solidFill>
                  <a:srgbClr val="FF0000"/>
                </a:solidFill>
              </a:rPr>
              <a:t>alternating</a:t>
            </a:r>
            <a:r>
              <a:rPr lang="en-US" altLang="en-US" smtClean="0"/>
              <a:t> triangles and semi-circles that face in </a:t>
            </a:r>
            <a:r>
              <a:rPr lang="en-US" altLang="en-US" smtClean="0">
                <a:solidFill>
                  <a:srgbClr val="FF0000"/>
                </a:solidFill>
              </a:rPr>
              <a:t>opposite</a:t>
            </a:r>
            <a:r>
              <a:rPr lang="en-US" altLang="en-US" smtClean="0"/>
              <a:t> directions.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52926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Air Masses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 around the earth, large masses of air move around and constantly change the weather.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An </a:t>
            </a:r>
            <a:r>
              <a:rPr lang="en-US" altLang="en-US" b="1" i="1" dirty="0" smtClean="0"/>
              <a:t>air mass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is a huge body of air that has similar temperature, humidity, and air pressure at any given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610600" cy="4572000"/>
          </a:xfrm>
        </p:spPr>
        <p:txBody>
          <a:bodyPr/>
          <a:lstStyle/>
          <a:p>
            <a:pPr marL="661988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rgbClr val="00FFFF"/>
                </a:solidFill>
              </a:rPr>
              <a:t>4.  Occluded front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FFC000"/>
                </a:solidFill>
              </a:rPr>
              <a:t>A warm air mass is caught between 2 cooler air masses.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FFC000"/>
                </a:solidFill>
              </a:rPr>
              <a:t>The denser cold air forces itself under the existing warm air causing heavier amounts of precipitation to fall (inches of rain or snow). 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Due to the </a:t>
            </a:r>
            <a:r>
              <a:rPr lang="en-US" altLang="en-US" dirty="0" smtClean="0">
                <a:solidFill>
                  <a:srgbClr val="FF0000"/>
                </a:solidFill>
              </a:rPr>
              <a:t>hybrid</a:t>
            </a:r>
            <a:r>
              <a:rPr lang="en-US" altLang="en-US" dirty="0" smtClean="0"/>
              <a:t> nature of the occluded front, weather patterns at the beginning of its formation are similar to those of a warm front.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4800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Occluded fronts appear as a line of </a:t>
            </a:r>
            <a:r>
              <a:rPr lang="en-US" altLang="en-US" smtClean="0">
                <a:solidFill>
                  <a:srgbClr val="FF0000"/>
                </a:solidFill>
              </a:rPr>
              <a:t>alternating</a:t>
            </a:r>
            <a:r>
              <a:rPr lang="en-US" altLang="en-US" smtClean="0"/>
              <a:t> triangles and semicircles facing the </a:t>
            </a:r>
            <a:r>
              <a:rPr lang="en-US" altLang="en-US" smtClean="0">
                <a:solidFill>
                  <a:srgbClr val="FF0000"/>
                </a:solidFill>
              </a:rPr>
              <a:t>same</a:t>
            </a:r>
            <a:r>
              <a:rPr lang="en-US" altLang="en-US" smtClean="0"/>
              <a:t> direction.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9751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Pressure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Air always flows from areas of high pressure to areas of low pressure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Due to the </a:t>
            </a:r>
            <a:r>
              <a:rPr lang="en-US" b="1" dirty="0" err="1" smtClean="0"/>
              <a:t>Coriolis</a:t>
            </a:r>
            <a:r>
              <a:rPr lang="en-US" b="1" dirty="0" smtClean="0"/>
              <a:t> effect, it does not flow in a straight line.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The winds form a spiral: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b="1" dirty="0" smtClean="0"/>
              <a:t>inwards and upwards in low pressure systems,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b="1" dirty="0" smtClean="0"/>
              <a:t>downwards and outwards in high pressure systems. 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High Pressure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144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High</a:t>
            </a:r>
            <a:r>
              <a:rPr lang="en-US" altLang="en-US" b="1" smtClean="0"/>
              <a:t> Pressure</a:t>
            </a:r>
            <a:r>
              <a:rPr lang="en-US" altLang="en-US" smtClean="0"/>
              <a:t> – region of the </a:t>
            </a:r>
            <a:r>
              <a:rPr lang="en-US" altLang="en-US" smtClean="0">
                <a:solidFill>
                  <a:srgbClr val="FF0000"/>
                </a:solidFill>
              </a:rPr>
              <a:t>greatest</a:t>
            </a:r>
            <a:r>
              <a:rPr lang="en-US" altLang="en-US" smtClean="0"/>
              <a:t> atmospheric pressure.  </a:t>
            </a:r>
          </a:p>
          <a:p>
            <a:pPr marL="666750" lvl="2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</a:pPr>
            <a:r>
              <a:rPr lang="en-US" altLang="en-US" sz="3000" smtClean="0">
                <a:solidFill>
                  <a:srgbClr val="00FF00"/>
                </a:solidFill>
              </a:rPr>
              <a:t>Represented on weather maps by an </a:t>
            </a:r>
            <a:r>
              <a:rPr lang="en-US" altLang="en-US" sz="3000" i="1" smtClean="0">
                <a:solidFill>
                  <a:srgbClr val="00FF00"/>
                </a:solidFill>
              </a:rPr>
              <a:t>H</a:t>
            </a:r>
            <a:r>
              <a:rPr lang="en-US" altLang="en-US" sz="3000" smtClean="0">
                <a:solidFill>
                  <a:srgbClr val="00FF00"/>
                </a:solidFill>
              </a:rPr>
              <a:t>.</a:t>
            </a:r>
          </a:p>
          <a:p>
            <a:pPr eaLnBrk="1" hangingPunct="1"/>
            <a:r>
              <a:rPr lang="en-US" altLang="en-US" smtClean="0"/>
              <a:t>Cold air sinks and spins around the center in a </a:t>
            </a:r>
            <a:r>
              <a:rPr lang="en-US" altLang="en-US" smtClean="0">
                <a:solidFill>
                  <a:srgbClr val="FF0000"/>
                </a:solidFill>
              </a:rPr>
              <a:t>clockwise</a:t>
            </a:r>
            <a:r>
              <a:rPr lang="en-US" altLang="en-US" smtClean="0"/>
              <a:t> rotation termed “anti-cyclonic.”</a:t>
            </a:r>
          </a:p>
          <a:p>
            <a:pPr eaLnBrk="1" hangingPunct="1"/>
            <a:r>
              <a:rPr lang="en-GB" altLang="en-US" smtClean="0"/>
              <a:t>Accompanied by dry weather and clear skies.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5844" name="Picture 2" descr="http://home.comcast.net/~rhaberlin/images/pwppth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86250"/>
            <a:ext cx="3886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Low Pressure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457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Low</a:t>
            </a:r>
            <a:r>
              <a:rPr lang="en-US" altLang="en-US" b="1" smtClean="0"/>
              <a:t> Pressure</a:t>
            </a:r>
            <a:r>
              <a:rPr lang="en-US" altLang="en-US" smtClean="0"/>
              <a:t> – region of the </a:t>
            </a:r>
            <a:r>
              <a:rPr lang="en-US" altLang="en-US" smtClean="0">
                <a:solidFill>
                  <a:srgbClr val="FF0000"/>
                </a:solidFill>
              </a:rPr>
              <a:t>lowest</a:t>
            </a:r>
            <a:r>
              <a:rPr lang="en-US" altLang="en-US" smtClean="0"/>
              <a:t> atmospheric pressure.  </a:t>
            </a:r>
          </a:p>
          <a:p>
            <a:pPr marL="666750" lvl="2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</a:pPr>
            <a:r>
              <a:rPr lang="en-US" altLang="en-US" sz="3000" smtClean="0">
                <a:solidFill>
                  <a:srgbClr val="FFFF00"/>
                </a:solidFill>
              </a:rPr>
              <a:t>Represented on weather maps by an </a:t>
            </a:r>
            <a:r>
              <a:rPr lang="en-US" altLang="en-US" sz="3000" i="1" smtClean="0">
                <a:solidFill>
                  <a:srgbClr val="FFFF00"/>
                </a:solidFill>
              </a:rPr>
              <a:t>L</a:t>
            </a:r>
            <a:r>
              <a:rPr lang="en-US" altLang="en-US" sz="3000" smtClean="0">
                <a:solidFill>
                  <a:srgbClr val="FFFF00"/>
                </a:solidFill>
              </a:rPr>
              <a:t>.</a:t>
            </a:r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</a:pPr>
            <a:r>
              <a:rPr lang="en-US" altLang="en-US" sz="3200" smtClean="0"/>
              <a:t>Caused as the boundary between fronts become distorted by surface features; mountains or strong winds.</a:t>
            </a:r>
          </a:p>
          <a:p>
            <a:pPr eaLnBrk="1" hangingPunct="1"/>
            <a:r>
              <a:rPr lang="en-US" altLang="en-US" smtClean="0"/>
              <a:t>Warm air rises and spins in a </a:t>
            </a:r>
            <a:r>
              <a:rPr lang="en-US" altLang="en-US" smtClean="0">
                <a:solidFill>
                  <a:srgbClr val="FF0000"/>
                </a:solidFill>
              </a:rPr>
              <a:t>counter-clockwise</a:t>
            </a:r>
            <a:r>
              <a:rPr lang="en-US" altLang="en-US" smtClean="0"/>
              <a:t> motion termed “cyclonic.” </a:t>
            </a:r>
          </a:p>
          <a:p>
            <a:pPr eaLnBrk="1" hangingPunct="1"/>
            <a:r>
              <a:rPr lang="en-US" altLang="en-US" sz="3600" smtClean="0"/>
              <a:t>Storms and precipitation are associated with areas of low pressure.</a:t>
            </a:r>
          </a:p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gggg05_018"/>
          <p:cNvSpPr>
            <a:spLocks noChangeArrowheads="1"/>
          </p:cNvSpPr>
          <p:nvPr/>
        </p:nvSpPr>
        <p:spPr bwMode="auto">
          <a:xfrm>
            <a:off x="4724400" y="4495800"/>
            <a:ext cx="3886200" cy="205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39939" name="Picture 3" descr="FG06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1" t="13791" r="21707" b="67284"/>
          <a:stretch>
            <a:fillRect/>
          </a:stretch>
        </p:blipFill>
        <p:spPr bwMode="auto">
          <a:xfrm>
            <a:off x="4800600" y="4572000"/>
            <a:ext cx="373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smtClean="0">
                <a:solidFill>
                  <a:schemeClr val="bg1"/>
                </a:solidFill>
              </a:rPr>
              <a:t>Low Pressure and Fronts Cause Lift</a:t>
            </a:r>
          </a:p>
        </p:txBody>
      </p:sp>
      <p:pic>
        <p:nvPicPr>
          <p:cNvPr id="39941" name="Picture 6" descr="airf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5562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Air Masses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85788" indent="-457200" eaLnBrk="1" hangingPunct="1">
              <a:defRPr/>
            </a:pPr>
            <a:r>
              <a:rPr lang="en-US" dirty="0" smtClean="0"/>
              <a:t>Air masses are classified by 2 characteristics</a:t>
            </a:r>
          </a:p>
          <a:p>
            <a:pPr marL="1295400" lvl="2" indent="-381000" eaLnBrk="1" hangingPunct="1">
              <a:buFontTx/>
              <a:buAutoNum type="arabicPeriod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Temperature</a:t>
            </a:r>
          </a:p>
          <a:p>
            <a:pPr marL="1295400" lvl="2" indent="-381000" eaLnBrk="1" hangingPunct="1">
              <a:buFontTx/>
              <a:buAutoNum type="arabicPeriod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Humidity</a:t>
            </a:r>
          </a:p>
          <a:p>
            <a:pPr marL="585788" indent="-457200" eaLnBrk="1" hangingPunct="1">
              <a:defRPr/>
            </a:pPr>
            <a:r>
              <a:rPr lang="en-US" dirty="0" smtClean="0"/>
              <a:t>The characteristics of  an air mass depend on the temperatures and moisture content of the region over which the air mass formed.</a:t>
            </a:r>
          </a:p>
          <a:p>
            <a:pPr marL="1295400" lvl="2" indent="-381000" eaLnBrk="1" hangingPunct="1">
              <a:defRPr/>
            </a:pPr>
            <a:r>
              <a:rPr lang="en-US" i="1" dirty="0" smtClean="0">
                <a:solidFill>
                  <a:srgbClr val="FFFF00"/>
                </a:solidFill>
              </a:rPr>
              <a:t>Tropical</a:t>
            </a:r>
            <a:r>
              <a:rPr lang="en-US" dirty="0" smtClean="0">
                <a:solidFill>
                  <a:srgbClr val="FFFF00"/>
                </a:solidFill>
              </a:rPr>
              <a:t>: warm, air masses formed in the tropics</a:t>
            </a:r>
          </a:p>
          <a:p>
            <a:pPr marL="1295400" lvl="2" indent="-381000" eaLnBrk="1" hangingPunct="1">
              <a:defRPr/>
            </a:pPr>
            <a:r>
              <a:rPr lang="en-US" i="1" dirty="0" smtClean="0">
                <a:solidFill>
                  <a:srgbClr val="FFC000"/>
                </a:solidFill>
              </a:rPr>
              <a:t>Polar</a:t>
            </a:r>
            <a:r>
              <a:rPr lang="en-US" dirty="0" smtClean="0">
                <a:solidFill>
                  <a:srgbClr val="FFC000"/>
                </a:solidFill>
              </a:rPr>
              <a:t>: cold, air masses form near north or south pole</a:t>
            </a:r>
          </a:p>
          <a:p>
            <a:pPr marL="1295400" lvl="2" indent="-381000" eaLnBrk="1" hangingPunct="1">
              <a:defRPr/>
            </a:pPr>
            <a:r>
              <a:rPr lang="en-US" dirty="0" smtClean="0">
                <a:solidFill>
                  <a:srgbClr val="00B0F0"/>
                </a:solidFill>
                <a:cs typeface="Arial" charset="0"/>
              </a:rPr>
              <a:t>Maritime: air masses formed on oceans or seas</a:t>
            </a:r>
          </a:p>
          <a:p>
            <a:pPr marL="1295400" lvl="2" indent="-381000" eaLnBrk="1" hangingPunct="1">
              <a:defRPr/>
            </a:pPr>
            <a:r>
              <a:rPr lang="en-US" i="1" dirty="0" smtClean="0">
                <a:solidFill>
                  <a:srgbClr val="FFFF00"/>
                </a:solidFill>
                <a:cs typeface="Arial" charset="0"/>
              </a:rPr>
              <a:t>Continental: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 air masses formed over land</a:t>
            </a:r>
            <a:endParaRPr lang="en-US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661988" indent="-533400" eaLnBrk="1" hangingPunct="1">
              <a:lnSpc>
                <a:spcPct val="90000"/>
              </a:lnSpc>
            </a:pPr>
            <a:r>
              <a:rPr lang="en-US" altLang="en-US" sz="3600" smtClean="0"/>
              <a:t>The colder the air, the higher the air pressure, subsequently, the hotter the air, the lower the air pressure.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i="1" smtClean="0">
                <a:solidFill>
                  <a:srgbClr val="FFFF00"/>
                </a:solidFill>
              </a:rPr>
              <a:t>Cold air </a:t>
            </a:r>
            <a:r>
              <a:rPr lang="en-US" altLang="en-US" i="1" smtClean="0">
                <a:solidFill>
                  <a:srgbClr val="FFFF00"/>
                </a:solidFill>
                <a:sym typeface="Wingdings" panose="05000000000000000000" pitchFamily="2" charset="2"/>
              </a:rPr>
              <a:t> more dense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i="1" smtClean="0">
                <a:solidFill>
                  <a:srgbClr val="00B0F0"/>
                </a:solidFill>
              </a:rPr>
              <a:t>Hot air </a:t>
            </a:r>
            <a:r>
              <a:rPr lang="en-US" altLang="en-US" i="1" smtClean="0">
                <a:solidFill>
                  <a:srgbClr val="00B0F0"/>
                </a:solidFill>
                <a:sym typeface="Wingdings" panose="05000000000000000000" pitchFamily="2" charset="2"/>
              </a:rPr>
              <a:t> less dense</a:t>
            </a:r>
            <a:endParaRPr lang="en-US" altLang="en-US" smtClean="0">
              <a:solidFill>
                <a:srgbClr val="00B0F0"/>
              </a:solidFill>
            </a:endParaRPr>
          </a:p>
          <a:p>
            <a:pPr marL="661988" indent="-533400" eaLnBrk="1" hangingPunct="1">
              <a:lnSpc>
                <a:spcPct val="90000"/>
              </a:lnSpc>
            </a:pPr>
            <a:r>
              <a:rPr lang="en-US" altLang="en-US" sz="3600" smtClean="0"/>
              <a:t>There are 4 major types of air masses that affect the weather of the U.S.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rgbClr val="00B0F0"/>
                </a:solidFill>
              </a:rPr>
              <a:t>Maritime</a:t>
            </a:r>
            <a:r>
              <a:rPr lang="en-US" altLang="en-US" sz="2800" smtClean="0">
                <a:solidFill>
                  <a:srgbClr val="00B050"/>
                </a:solidFill>
              </a:rPr>
              <a:t> </a:t>
            </a:r>
            <a:r>
              <a:rPr lang="en-US" altLang="en-US" sz="2800" smtClean="0">
                <a:solidFill>
                  <a:srgbClr val="FFFF00"/>
                </a:solidFill>
              </a:rPr>
              <a:t>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rgbClr val="00B0F0"/>
                </a:solidFill>
              </a:rPr>
              <a:t>Maritime</a:t>
            </a:r>
            <a:r>
              <a:rPr lang="en-US" altLang="en-US" sz="2800" smtClean="0">
                <a:solidFill>
                  <a:srgbClr val="FFFF00"/>
                </a:solidFill>
              </a:rPr>
              <a:t> polar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rgbClr val="FFC000"/>
                </a:solidFill>
              </a:rPr>
              <a:t>Continental</a:t>
            </a:r>
            <a:r>
              <a:rPr lang="en-US" altLang="en-US" sz="2800" smtClean="0">
                <a:solidFill>
                  <a:srgbClr val="92D050"/>
                </a:solidFill>
              </a:rPr>
              <a:t> 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solidFill>
                  <a:srgbClr val="FFC000"/>
                </a:solidFill>
              </a:rPr>
              <a:t>Continental</a:t>
            </a:r>
            <a:r>
              <a:rPr lang="en-US" altLang="en-US" sz="2800" smtClean="0">
                <a:solidFill>
                  <a:srgbClr val="92D050"/>
                </a:solidFill>
              </a:rPr>
              <a:t> polar</a:t>
            </a:r>
          </a:p>
        </p:txBody>
      </p:sp>
      <p:pic>
        <p:nvPicPr>
          <p:cNvPr id="13315" name="Picture 4" descr="http://upload.wikimedia.org/wikipedia/commons/thumb/f/f0/Airmassesorigin.gif/250px-Airmassesorigi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546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42275" cy="1443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ahoma" pitchFamily="34" charset="0"/>
                <a:cs typeface="Tahoma" pitchFamily="34" charset="0"/>
              </a:rPr>
              <a:t>North American Air Masses</a:t>
            </a:r>
          </a:p>
        </p:txBody>
      </p:sp>
      <p:pic>
        <p:nvPicPr>
          <p:cNvPr id="14339" name="Picture 4" descr="CC0F3A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5555" r="14166" b="18889"/>
          <a:stretch>
            <a:fillRect/>
          </a:stretch>
        </p:blipFill>
        <p:spPr bwMode="auto">
          <a:xfrm>
            <a:off x="990600" y="839788"/>
            <a:ext cx="7010400" cy="5826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i="1" u="sng" smtClean="0"/>
              <a:t>Maritime tropical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mtClean="0"/>
              <a:t>Warm, wet air masses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mtClean="0"/>
              <a:t>On the east coast they are formed over the Gulf of Mexico &amp; south Atlantic Ocean.</a:t>
            </a:r>
          </a:p>
          <a:p>
            <a:pPr marL="1752600" lvl="3" indent="-3810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C000"/>
                </a:solidFill>
              </a:rPr>
              <a:t>Influence weather along the entire east coast.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Char char="–"/>
            </a:pPr>
            <a:r>
              <a:rPr lang="en-US" altLang="en-US" smtClean="0">
                <a:solidFill>
                  <a:srgbClr val="FFFF00"/>
                </a:solidFill>
              </a:rPr>
              <a:t>Summer: thunderstorms &amp; summer showers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Char char="–"/>
            </a:pPr>
            <a:r>
              <a:rPr lang="en-US" altLang="en-US" smtClean="0">
                <a:solidFill>
                  <a:srgbClr val="3399FF"/>
                </a:solidFill>
              </a:rPr>
              <a:t>Winter: heavy snow or rain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altLang="en-US" smtClean="0"/>
              <a:t>On the west coast they form over the southern Pacific Ocean.</a:t>
            </a:r>
          </a:p>
          <a:p>
            <a:endParaRPr lang="en-US" altLang="en-US" smtClean="0"/>
          </a:p>
        </p:txBody>
      </p:sp>
      <p:pic>
        <p:nvPicPr>
          <p:cNvPr id="15363" name="Picture 2" descr="http://ww2010.atmos.uiuc.edu/guides/mtr/af/arms/gifs/tr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971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tpub.com/content/aerographer/14312/img/14312_1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5600"/>
            <a:ext cx="3505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1035050" lvl="1" indent="-577850" eaLnBrk="1" hangingPunct="1">
              <a:buFontTx/>
              <a:buAutoNum type="arabicPeriod" startAt="2"/>
            </a:pPr>
            <a:r>
              <a:rPr lang="en-US" altLang="en-US" sz="2400" b="1" i="1" u="sng" smtClean="0"/>
              <a:t>Maritime polar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altLang="en-US" smtClean="0"/>
              <a:t>Cold, wet air masses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altLang="en-US" smtClean="0"/>
              <a:t>On the east coast they are formed over the north Atlantic Ocean.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altLang="en-US" smtClean="0"/>
              <a:t>On the west coast they are formed over the north Pacific Ocean.</a:t>
            </a:r>
          </a:p>
          <a:p>
            <a:pPr marL="1784350" lvl="3" indent="-412750" eaLnBrk="1" hangingPunct="1"/>
            <a:r>
              <a:rPr lang="en-US" altLang="en-US" smtClean="0">
                <a:solidFill>
                  <a:srgbClr val="FFC000"/>
                </a:solidFill>
              </a:rPr>
              <a:t>Influence the weather of the west coast more so than that of the east coast.</a:t>
            </a:r>
          </a:p>
          <a:p>
            <a:pPr marL="2241550" lvl="4" indent="-412750" eaLnBrk="1" hangingPunct="1">
              <a:buFontTx/>
              <a:buChar char="–"/>
            </a:pPr>
            <a:r>
              <a:rPr lang="en-US" altLang="en-US" smtClean="0">
                <a:solidFill>
                  <a:srgbClr val="FFFF00"/>
                </a:solidFill>
              </a:rPr>
              <a:t>Summer/Winter: fog, rain, &amp; cooler temperatures</a:t>
            </a:r>
          </a:p>
        </p:txBody>
      </p:sp>
      <p:pic>
        <p:nvPicPr>
          <p:cNvPr id="16387" name="Picture 4" descr="http://apollo.lsc.vsc.edu/classes/met130/notes/chapter11/graphics/mp_w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854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1035050" lvl="1" indent="-577850" eaLnBrk="1" hangingPunct="1">
              <a:buFontTx/>
              <a:buAutoNum type="arabicPeriod" startAt="3"/>
            </a:pPr>
            <a:r>
              <a:rPr lang="en-US" altLang="en-US" sz="2400" b="1" i="1" u="sng" smtClean="0"/>
              <a:t>Continental tropical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altLang="en-US" smtClean="0"/>
              <a:t>Warm, dry air masses</a:t>
            </a:r>
          </a:p>
          <a:p>
            <a:pPr marL="1409700" lvl="2" indent="-495300" eaLnBrk="1" hangingPunct="1">
              <a:buFontTx/>
              <a:buChar char="–"/>
            </a:pPr>
            <a:r>
              <a:rPr lang="en-US" altLang="en-US" smtClean="0"/>
              <a:t>Typically form over the southwest (New Mexico, Arizona, Nevada, as well as northern Mexico) during the summer months.</a:t>
            </a:r>
          </a:p>
          <a:p>
            <a:pPr marL="1784350" lvl="3" indent="-412750" eaLnBrk="1" hangingPunct="1"/>
            <a:r>
              <a:rPr lang="en-US" altLang="en-US" smtClean="0">
                <a:solidFill>
                  <a:srgbClr val="FFC000"/>
                </a:solidFill>
              </a:rPr>
              <a:t>Influence the weather of the southwestern part of the US &amp; southern Great Plains (Kansas, Oklahoma, Texas, Iowa).</a:t>
            </a:r>
          </a:p>
          <a:p>
            <a:pPr marL="2241550" lvl="4" indent="-412750" eaLnBrk="1" hangingPunct="1">
              <a:buFontTx/>
              <a:buChar char="–"/>
            </a:pPr>
            <a:r>
              <a:rPr lang="en-US" altLang="en-US" smtClean="0">
                <a:solidFill>
                  <a:srgbClr val="FFFF00"/>
                </a:solidFill>
              </a:rPr>
              <a:t>Summer: Hot, dry</a:t>
            </a:r>
          </a:p>
          <a:p>
            <a:endParaRPr lang="en-US" altLang="en-US" smtClean="0"/>
          </a:p>
        </p:txBody>
      </p:sp>
      <p:pic>
        <p:nvPicPr>
          <p:cNvPr id="17411" name="Picture 4" descr="[ Bjerknes' air mass map 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429000"/>
            <a:ext cx="5105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4"/>
            </a:pPr>
            <a:r>
              <a:rPr lang="en-US" altLang="en-US" b="1" i="1" u="sng" smtClean="0"/>
              <a:t>Continental polar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 smtClean="0"/>
              <a:t>Cold, dry air masses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 smtClean="0"/>
              <a:t> Typically form over central &amp; northern Canada as well as Alaska.</a:t>
            </a:r>
          </a:p>
          <a:p>
            <a:pPr marL="1371600" lvl="2" indent="-457200" eaLnBrk="1" hangingPunct="1">
              <a:buFontTx/>
              <a:buChar char="–"/>
            </a:pPr>
            <a:r>
              <a:rPr lang="en-US" altLang="en-US" smtClean="0"/>
              <a:t>Influence the weather of the entire United States.</a:t>
            </a:r>
          </a:p>
          <a:p>
            <a:pPr marL="1752600" lvl="3" indent="-381000" eaLnBrk="1" hangingPunct="1"/>
            <a:r>
              <a:rPr lang="en-US" altLang="en-US" sz="2400" smtClean="0">
                <a:solidFill>
                  <a:srgbClr val="00B0F0"/>
                </a:solidFill>
              </a:rPr>
              <a:t>Winter: Clear, cold, dry</a:t>
            </a:r>
          </a:p>
          <a:p>
            <a:pPr marL="1752600" lvl="3" indent="-381000" eaLnBrk="1" hangingPunct="1"/>
            <a:r>
              <a:rPr lang="en-US" altLang="en-US" sz="2400" smtClean="0">
                <a:solidFill>
                  <a:srgbClr val="FFFF00"/>
                </a:solidFill>
              </a:rPr>
              <a:t>Summer: Potential for storms due to interaction with Maritime tropical air moving up from the Gulf of Mexico.</a:t>
            </a:r>
          </a:p>
        </p:txBody>
      </p:sp>
      <p:pic>
        <p:nvPicPr>
          <p:cNvPr id="18435" name="Picture 4" descr="http://www.geography.hunter.cuny.edu/~tbw/wc.notes/8.air.masses/mP.air.mass.d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25925"/>
            <a:ext cx="44545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666</TotalTime>
  <Words>809</Words>
  <Application>Microsoft Office PowerPoint</Application>
  <PresentationFormat>On-screen Show (4:3)</PresentationFormat>
  <Paragraphs>112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Comic Sans MS</vt:lpstr>
      <vt:lpstr>Consolas</vt:lpstr>
      <vt:lpstr>Corbel</vt:lpstr>
      <vt:lpstr>Rage Italic</vt:lpstr>
      <vt:lpstr>Tahoma</vt:lpstr>
      <vt:lpstr>Wingdings</vt:lpstr>
      <vt:lpstr>Wingdings 2</vt:lpstr>
      <vt:lpstr>Wingdings 3</vt:lpstr>
      <vt:lpstr>Metro</vt:lpstr>
      <vt:lpstr>Air Masses and Fronts REVIEW</vt:lpstr>
      <vt:lpstr>Air Masses</vt:lpstr>
      <vt:lpstr>Air Masses</vt:lpstr>
      <vt:lpstr>PowerPoint Presentation</vt:lpstr>
      <vt:lpstr>North American Air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Systems</vt:lpstr>
      <vt:lpstr>High Pressure</vt:lpstr>
      <vt:lpstr>Low Pressure</vt:lpstr>
      <vt:lpstr>Low Pressure and Fronts Cause Lift</vt:lpstr>
    </vt:vector>
  </TitlesOfParts>
  <Company>wcpss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Notes</dc:title>
  <dc:creator>wcpss</dc:creator>
  <cp:lastModifiedBy>tbrannon</cp:lastModifiedBy>
  <cp:revision>42</cp:revision>
  <dcterms:created xsi:type="dcterms:W3CDTF">2009-10-06T20:27:45Z</dcterms:created>
  <dcterms:modified xsi:type="dcterms:W3CDTF">2017-10-09T13:13:01Z</dcterms:modified>
</cp:coreProperties>
</file>